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Lst>
  <p:sldSz cy="5143500" cx="9144000"/>
  <p:notesSz cx="6858000" cy="9144000"/>
  <p:embeddedFontLst>
    <p:embeddedFont>
      <p:font typeface="Nunito ExtraLight"/>
      <p:regular r:id="rId112"/>
      <p:bold r:id="rId113"/>
      <p:italic r:id="rId114"/>
      <p:boldItalic r:id="rId115"/>
    </p:embeddedFont>
    <p:embeddedFont>
      <p:font typeface="Nunito"/>
      <p:regular r:id="rId116"/>
      <p:bold r:id="rId117"/>
      <p:italic r:id="rId118"/>
      <p:boldItalic r:id="rId119"/>
    </p:embeddedFont>
    <p:embeddedFont>
      <p:font typeface="Helvetica Neue"/>
      <p:regular r:id="rId120"/>
      <p:bold r:id="rId121"/>
      <p:italic r:id="rId122"/>
      <p:boldItalic r:id="rId123"/>
    </p:embeddedFont>
    <p:embeddedFont>
      <p:font typeface="DM Sans"/>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28" roundtripDataSignature="AMtx7mj7YT9JCjhKnTMtpVP73sQdPtZD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F288A5-BAD6-43C5-B67E-4D44AF168419}">
  <a:tblStyle styleId="{95F288A5-BAD6-43C5-B67E-4D44AF16841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8" Type="http://customschemas.google.com/relationships/presentationmetadata" Target="metadata"/><Relationship Id="rId127" Type="http://schemas.openxmlformats.org/officeDocument/2006/relationships/font" Target="fonts/DMSans-boldItalic.fntdata"/><Relationship Id="rId126" Type="http://schemas.openxmlformats.org/officeDocument/2006/relationships/font" Target="fonts/DMSans-italic.fntdata"/><Relationship Id="rId26" Type="http://schemas.openxmlformats.org/officeDocument/2006/relationships/slide" Target="slides/slide19.xml"/><Relationship Id="rId121" Type="http://schemas.openxmlformats.org/officeDocument/2006/relationships/font" Target="fonts/HelveticaNeue-bold.fntdata"/><Relationship Id="rId25" Type="http://schemas.openxmlformats.org/officeDocument/2006/relationships/slide" Target="slides/slide18.xml"/><Relationship Id="rId120" Type="http://schemas.openxmlformats.org/officeDocument/2006/relationships/font" Target="fonts/HelveticaNeue-regular.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DMSans-bold.fntdata"/><Relationship Id="rId29" Type="http://schemas.openxmlformats.org/officeDocument/2006/relationships/slide" Target="slides/slide22.xml"/><Relationship Id="rId124" Type="http://schemas.openxmlformats.org/officeDocument/2006/relationships/font" Target="fonts/DMSans-regular.fntdata"/><Relationship Id="rId123" Type="http://schemas.openxmlformats.org/officeDocument/2006/relationships/font" Target="fonts/HelveticaNeue-boldItalic.fntdata"/><Relationship Id="rId122" Type="http://schemas.openxmlformats.org/officeDocument/2006/relationships/font" Target="fonts/HelveticaNeue-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Nunito-italic.fntdata"/><Relationship Id="rId117" Type="http://schemas.openxmlformats.org/officeDocument/2006/relationships/font" Target="fonts/Nunito-bold.fntdata"/><Relationship Id="rId116" Type="http://schemas.openxmlformats.org/officeDocument/2006/relationships/font" Target="fonts/Nunito-regular.fntdata"/><Relationship Id="rId115" Type="http://schemas.openxmlformats.org/officeDocument/2006/relationships/font" Target="fonts/NunitoExtraLight-boldItalic.fntdata"/><Relationship Id="rId119" Type="http://schemas.openxmlformats.org/officeDocument/2006/relationships/font" Target="fonts/Nunito-boldItalic.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NunitoExtraLight-italic.fntdata"/><Relationship Id="rId18" Type="http://schemas.openxmlformats.org/officeDocument/2006/relationships/slide" Target="slides/slide11.xml"/><Relationship Id="rId113" Type="http://schemas.openxmlformats.org/officeDocument/2006/relationships/font" Target="fonts/NunitoExtraLight-bold.fntdata"/><Relationship Id="rId112" Type="http://schemas.openxmlformats.org/officeDocument/2006/relationships/font" Target="fonts/NunitoExtraLight-regular.fntdata"/><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0" name="Google Shape;820;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5" name="Google Shape;825;p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0" name="Google Shape;830;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2" name="Google Shape;842;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1" name="Google Shape;851;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 name="Google Shape;27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30820660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2030820660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030820660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030820660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30820660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30820660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030820660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030820660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30820660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030820660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030820660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030820660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030820660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030820660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030820660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030820660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30820660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030820660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 name="Google Shape;417;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 name="Google Shape;47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030820660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20308206602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0308206602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20308206602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030820660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 name="Google Shape;504;g20308206602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0" name="Google Shape;55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 name="Google Shape;56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6" name="Google Shape;57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2" name="Google Shape;58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 name="Google Shape;5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3" name="Google Shape;60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0d9f91ff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0d9f91ff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5" name="Google Shape;63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0d9f91fff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0d9f91fff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0d9f91fff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0d9f91fff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9" name="Google Shape;659;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7" name="Google Shape;66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1" name="Google Shape;68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8" name="Google Shape;68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9" name="Google Shape;699;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4" name="Google Shape;70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9" name="Google Shape;70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6" name="Google Shape;71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2" name="Google Shape;72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8" name="Google Shape;72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4" name="Google Shape;734;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 name="Google Shape;740;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3" name="Google Shape;75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8" name="Google Shape;75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4" name="Google Shape;76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0" name="Google Shape;770;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6" name="Google Shape;77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4" name="Google Shape;784;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1" name="Google Shape;791;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7" name="Google Shape;797;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4" name="Google Shape;804;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9" name="Google Shape;809;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4" name="Google Shape;814;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16.png"/><Relationship Id="rId4"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hyperlink" Target="https://www.instagram.com/cmstreambe/" TargetMode="External"/><Relationship Id="rId13" Type="http://schemas.openxmlformats.org/officeDocument/2006/relationships/image" Target="../media/image4.png"/><Relationship Id="rId12"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22.png"/><Relationship Id="rId4" Type="http://schemas.openxmlformats.org/officeDocument/2006/relationships/hyperlink" Target="https://www.linkedin.com/company/streambe/" TargetMode="External"/><Relationship Id="rId9" Type="http://schemas.openxmlformats.org/officeDocument/2006/relationships/image" Target="../media/image2.png"/><Relationship Id="rId5" Type="http://schemas.openxmlformats.org/officeDocument/2006/relationships/hyperlink" Target="https://www.facebook.com/Streambe/" TargetMode="External"/><Relationship Id="rId6" Type="http://schemas.openxmlformats.org/officeDocument/2006/relationships/image" Target="../media/image23.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hyperlink" Target="https://www.instagram.com/cmstreambe/" TargetMode="External"/><Relationship Id="rId12"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22.png"/><Relationship Id="rId4" Type="http://schemas.openxmlformats.org/officeDocument/2006/relationships/hyperlink" Target="https://www.linkedin.com/company/streambe/" TargetMode="External"/><Relationship Id="rId9" Type="http://schemas.openxmlformats.org/officeDocument/2006/relationships/image" Target="../media/image2.png"/><Relationship Id="rId5" Type="http://schemas.openxmlformats.org/officeDocument/2006/relationships/hyperlink" Target="https://www.facebook.com/Streambe/" TargetMode="External"/><Relationship Id="rId6" Type="http://schemas.openxmlformats.org/officeDocument/2006/relationships/image" Target="../media/image23.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 name="Shape 7"/>
        <p:cNvGrpSpPr/>
        <p:nvPr/>
      </p:nvGrpSpPr>
      <p:grpSpPr>
        <a:xfrm>
          <a:off x="0" y="0"/>
          <a:ext cx="0" cy="0"/>
          <a:chOff x="0" y="0"/>
          <a:chExt cx="0" cy="0"/>
        </a:xfrm>
      </p:grpSpPr>
      <p:pic>
        <p:nvPicPr>
          <p:cNvPr id="8" name="Google Shape;8;p83"/>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 name="Google Shape;9;p8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 name="Google Shape;10;p8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 name="Google Shape;11;p8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2" name="Google Shape;12;p83"/>
          <p:cNvGrpSpPr/>
          <p:nvPr/>
        </p:nvGrpSpPr>
        <p:grpSpPr>
          <a:xfrm>
            <a:off x="3599770" y="4739645"/>
            <a:ext cx="1965000" cy="329110"/>
            <a:chOff x="3076828" y="6119929"/>
            <a:chExt cx="2983149" cy="499636"/>
          </a:xfrm>
        </p:grpSpPr>
        <p:pic>
          <p:nvPicPr>
            <p:cNvPr id="13" name="Google Shape;13;p8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 name="Google Shape;14;p8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 name="Google Shape;15;p8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pic>
        <p:nvPicPr>
          <p:cNvPr id="79" name="Google Shape;79;p85"/>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80" name="Google Shape;80;p8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4089D7"/>
              </a:buClr>
              <a:buSzPts val="4100"/>
              <a:buFont typeface="Nunito"/>
              <a:buNone/>
              <a:defRPr b="1" sz="41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8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8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8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8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85" name="Google Shape;85;p85"/>
          <p:cNvGrpSpPr/>
          <p:nvPr/>
        </p:nvGrpSpPr>
        <p:grpSpPr>
          <a:xfrm>
            <a:off x="3599770" y="4739645"/>
            <a:ext cx="1965000" cy="329110"/>
            <a:chOff x="3076828" y="6119929"/>
            <a:chExt cx="2983149" cy="499636"/>
          </a:xfrm>
        </p:grpSpPr>
        <p:pic>
          <p:nvPicPr>
            <p:cNvPr id="86" name="Google Shape;86;p85"/>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7" name="Google Shape;87;p85"/>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8" name="Google Shape;88;p85"/>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9" name="Shape 89"/>
        <p:cNvGrpSpPr/>
        <p:nvPr/>
      </p:nvGrpSpPr>
      <p:grpSpPr>
        <a:xfrm>
          <a:off x="0" y="0"/>
          <a:ext cx="0" cy="0"/>
          <a:chOff x="0" y="0"/>
          <a:chExt cx="0" cy="0"/>
        </a:xfrm>
      </p:grpSpPr>
      <p:pic>
        <p:nvPicPr>
          <p:cNvPr id="90" name="Google Shape;90;p86"/>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1" name="Google Shape;91;p8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86"/>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3" name="Google Shape;93;p86"/>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4" name="Google Shape;94;p8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8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8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97" name="Google Shape;97;p86"/>
          <p:cNvGrpSpPr/>
          <p:nvPr/>
        </p:nvGrpSpPr>
        <p:grpSpPr>
          <a:xfrm>
            <a:off x="3599770" y="4739645"/>
            <a:ext cx="1965000" cy="329110"/>
            <a:chOff x="3076828" y="6119929"/>
            <a:chExt cx="2983149" cy="499636"/>
          </a:xfrm>
        </p:grpSpPr>
        <p:pic>
          <p:nvPicPr>
            <p:cNvPr id="98" name="Google Shape;98;p8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8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8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101" name="Shape 101"/>
        <p:cNvGrpSpPr/>
        <p:nvPr/>
      </p:nvGrpSpPr>
      <p:grpSpPr>
        <a:xfrm>
          <a:off x="0" y="0"/>
          <a:ext cx="0" cy="0"/>
          <a:chOff x="0" y="0"/>
          <a:chExt cx="0" cy="0"/>
        </a:xfrm>
      </p:grpSpPr>
      <p:pic>
        <p:nvPicPr>
          <p:cNvPr id="102" name="Google Shape;102;p87"/>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103" name="Google Shape;103;p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8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pic>
        <p:nvPicPr>
          <p:cNvPr id="106" name="Google Shape;106;p87"/>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107" name="Google Shape;107;p87"/>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8" name="Shape 108"/>
        <p:cNvGrpSpPr/>
        <p:nvPr/>
      </p:nvGrpSpPr>
      <p:grpSpPr>
        <a:xfrm>
          <a:off x="0" y="0"/>
          <a:ext cx="0" cy="0"/>
          <a:chOff x="0" y="0"/>
          <a:chExt cx="0" cy="0"/>
        </a:xfrm>
      </p:grpSpPr>
      <p:pic>
        <p:nvPicPr>
          <p:cNvPr id="109" name="Google Shape;109;p96"/>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10" name="Google Shape;110;p9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9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9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13" name="Google Shape;113;p96"/>
          <p:cNvGrpSpPr/>
          <p:nvPr/>
        </p:nvGrpSpPr>
        <p:grpSpPr>
          <a:xfrm>
            <a:off x="3599770" y="4739645"/>
            <a:ext cx="1965000" cy="329110"/>
            <a:chOff x="3076828" y="6119929"/>
            <a:chExt cx="2983149" cy="499636"/>
          </a:xfrm>
        </p:grpSpPr>
        <p:pic>
          <p:nvPicPr>
            <p:cNvPr id="114" name="Google Shape;114;p9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5" name="Google Shape;115;p9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6" name="Google Shape;116;p9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7" name="Shape 117"/>
        <p:cNvGrpSpPr/>
        <p:nvPr/>
      </p:nvGrpSpPr>
      <p:grpSpPr>
        <a:xfrm>
          <a:off x="0" y="0"/>
          <a:ext cx="0" cy="0"/>
          <a:chOff x="0" y="0"/>
          <a:chExt cx="0" cy="0"/>
        </a:xfrm>
      </p:grpSpPr>
      <p:pic>
        <p:nvPicPr>
          <p:cNvPr id="118" name="Google Shape;118;p97"/>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119" name="Google Shape;119;p9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algn="l">
              <a:lnSpc>
                <a:spcPct val="90000"/>
              </a:lnSpc>
              <a:spcBef>
                <a:spcPts val="400"/>
              </a:spcBef>
              <a:spcAft>
                <a:spcPts val="0"/>
              </a:spcAft>
              <a:buClr>
                <a:schemeClr val="dk1"/>
              </a:buClr>
              <a:buSzPts val="1800"/>
              <a:buChar char="•"/>
              <a:defRPr/>
            </a:lvl2pPr>
            <a:lvl3pPr indent="-323850" lvl="2" marL="1371600" algn="l">
              <a:lnSpc>
                <a:spcPct val="90000"/>
              </a:lnSpc>
              <a:spcBef>
                <a:spcPts val="400"/>
              </a:spcBef>
              <a:spcAft>
                <a:spcPts val="0"/>
              </a:spcAft>
              <a:buClr>
                <a:schemeClr val="dk1"/>
              </a:buClr>
              <a:buSzPts val="15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9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9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9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23" name="Google Shape;123;p97"/>
          <p:cNvGrpSpPr/>
          <p:nvPr/>
        </p:nvGrpSpPr>
        <p:grpSpPr>
          <a:xfrm>
            <a:off x="3599770" y="4739645"/>
            <a:ext cx="1965000" cy="329110"/>
            <a:chOff x="3076828" y="6119929"/>
            <a:chExt cx="2983149" cy="499636"/>
          </a:xfrm>
        </p:grpSpPr>
        <p:pic>
          <p:nvPicPr>
            <p:cNvPr id="124" name="Google Shape;124;p9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25" name="Google Shape;125;p9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126" name="Google Shape;126;p9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7" name="Google Shape;127;p9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8" name="Shape 128"/>
        <p:cNvGrpSpPr/>
        <p:nvPr/>
      </p:nvGrpSpPr>
      <p:grpSpPr>
        <a:xfrm>
          <a:off x="0" y="0"/>
          <a:ext cx="0" cy="0"/>
          <a:chOff x="0" y="0"/>
          <a:chExt cx="0" cy="0"/>
        </a:xfrm>
      </p:grpSpPr>
      <p:pic>
        <p:nvPicPr>
          <p:cNvPr id="129" name="Google Shape;129;p98"/>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130" name="Google Shape;130;p9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4100"/>
              <a:buFont typeface="Nuni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9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666666"/>
              </a:buClr>
              <a:buSzPts val="1800"/>
              <a:buNone/>
              <a:defRPr sz="1800">
                <a:solidFill>
                  <a:srgbClr val="666666"/>
                </a:solidFill>
              </a:defRPr>
            </a:lvl1pPr>
            <a:lvl2pPr indent="-228600" lvl="1" marL="914400" algn="l">
              <a:lnSpc>
                <a:spcPct val="90000"/>
              </a:lnSpc>
              <a:spcBef>
                <a:spcPts val="400"/>
              </a:spcBef>
              <a:spcAft>
                <a:spcPts val="0"/>
              </a:spcAft>
              <a:buClr>
                <a:srgbClr val="9E9E9E"/>
              </a:buClr>
              <a:buSzPts val="1500"/>
              <a:buNone/>
              <a:defRPr sz="1500">
                <a:solidFill>
                  <a:srgbClr val="9E9E9E"/>
                </a:solidFill>
              </a:defRPr>
            </a:lvl2pPr>
            <a:lvl3pPr indent="-228600" lvl="2" marL="1371600" algn="l">
              <a:lnSpc>
                <a:spcPct val="90000"/>
              </a:lnSpc>
              <a:spcBef>
                <a:spcPts val="400"/>
              </a:spcBef>
              <a:spcAft>
                <a:spcPts val="0"/>
              </a:spcAft>
              <a:buClr>
                <a:srgbClr val="9E9E9E"/>
              </a:buClr>
              <a:buSzPts val="1400"/>
              <a:buNone/>
              <a:defRPr sz="1400">
                <a:solidFill>
                  <a:srgbClr val="9E9E9E"/>
                </a:solidFill>
              </a:defRPr>
            </a:lvl3pPr>
            <a:lvl4pPr indent="-228600" lvl="3" marL="1828800" algn="l">
              <a:lnSpc>
                <a:spcPct val="90000"/>
              </a:lnSpc>
              <a:spcBef>
                <a:spcPts val="400"/>
              </a:spcBef>
              <a:spcAft>
                <a:spcPts val="0"/>
              </a:spcAft>
              <a:buClr>
                <a:srgbClr val="9E9E9E"/>
              </a:buClr>
              <a:buSzPts val="1200"/>
              <a:buNone/>
              <a:defRPr sz="1200">
                <a:solidFill>
                  <a:srgbClr val="9E9E9E"/>
                </a:solidFill>
              </a:defRPr>
            </a:lvl4pPr>
            <a:lvl5pPr indent="-228600" lvl="4" marL="2286000" algn="l">
              <a:lnSpc>
                <a:spcPct val="90000"/>
              </a:lnSpc>
              <a:spcBef>
                <a:spcPts val="400"/>
              </a:spcBef>
              <a:spcAft>
                <a:spcPts val="0"/>
              </a:spcAft>
              <a:buClr>
                <a:srgbClr val="9E9E9E"/>
              </a:buClr>
              <a:buSzPts val="1200"/>
              <a:buNone/>
              <a:defRPr sz="1200">
                <a:solidFill>
                  <a:srgbClr val="9E9E9E"/>
                </a:solidFill>
              </a:defRPr>
            </a:lvl5pPr>
            <a:lvl6pPr indent="-228600" lvl="5" marL="2743200" algn="l">
              <a:lnSpc>
                <a:spcPct val="90000"/>
              </a:lnSpc>
              <a:spcBef>
                <a:spcPts val="400"/>
              </a:spcBef>
              <a:spcAft>
                <a:spcPts val="0"/>
              </a:spcAft>
              <a:buClr>
                <a:srgbClr val="9E9E9E"/>
              </a:buClr>
              <a:buSzPts val="1200"/>
              <a:buNone/>
              <a:defRPr sz="1200">
                <a:solidFill>
                  <a:srgbClr val="9E9E9E"/>
                </a:solidFill>
              </a:defRPr>
            </a:lvl6pPr>
            <a:lvl7pPr indent="-228600" lvl="6" marL="3200400" algn="l">
              <a:lnSpc>
                <a:spcPct val="90000"/>
              </a:lnSpc>
              <a:spcBef>
                <a:spcPts val="400"/>
              </a:spcBef>
              <a:spcAft>
                <a:spcPts val="0"/>
              </a:spcAft>
              <a:buClr>
                <a:srgbClr val="9E9E9E"/>
              </a:buClr>
              <a:buSzPts val="1200"/>
              <a:buNone/>
              <a:defRPr sz="1200">
                <a:solidFill>
                  <a:srgbClr val="9E9E9E"/>
                </a:solidFill>
              </a:defRPr>
            </a:lvl7pPr>
            <a:lvl8pPr indent="-228600" lvl="7" marL="3657600" algn="l">
              <a:lnSpc>
                <a:spcPct val="90000"/>
              </a:lnSpc>
              <a:spcBef>
                <a:spcPts val="400"/>
              </a:spcBef>
              <a:spcAft>
                <a:spcPts val="0"/>
              </a:spcAft>
              <a:buClr>
                <a:srgbClr val="9E9E9E"/>
              </a:buClr>
              <a:buSzPts val="1200"/>
              <a:buNone/>
              <a:defRPr sz="1200">
                <a:solidFill>
                  <a:srgbClr val="9E9E9E"/>
                </a:solidFill>
              </a:defRPr>
            </a:lvl8pPr>
            <a:lvl9pPr indent="-228600" lvl="8" marL="4114800" algn="l">
              <a:lnSpc>
                <a:spcPct val="90000"/>
              </a:lnSpc>
              <a:spcBef>
                <a:spcPts val="400"/>
              </a:spcBef>
              <a:spcAft>
                <a:spcPts val="0"/>
              </a:spcAft>
              <a:buClr>
                <a:srgbClr val="9E9E9E"/>
              </a:buClr>
              <a:buSzPts val="1200"/>
              <a:buNone/>
              <a:defRPr sz="1200">
                <a:solidFill>
                  <a:srgbClr val="9E9E9E"/>
                </a:solidFill>
              </a:defRPr>
            </a:lvl9pPr>
          </a:lstStyle>
          <a:p/>
        </p:txBody>
      </p:sp>
      <p:sp>
        <p:nvSpPr>
          <p:cNvPr id="132" name="Google Shape;132;p9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9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9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35" name="Google Shape;135;p98"/>
          <p:cNvGrpSpPr/>
          <p:nvPr/>
        </p:nvGrpSpPr>
        <p:grpSpPr>
          <a:xfrm>
            <a:off x="3599770" y="4739645"/>
            <a:ext cx="1965000" cy="329110"/>
            <a:chOff x="3076828" y="6119929"/>
            <a:chExt cx="2983149" cy="499636"/>
          </a:xfrm>
        </p:grpSpPr>
        <p:pic>
          <p:nvPicPr>
            <p:cNvPr id="136" name="Google Shape;136;p98"/>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37" name="Google Shape;137;p98"/>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38" name="Google Shape;138;p98"/>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9" name="Shape 139"/>
        <p:cNvGrpSpPr/>
        <p:nvPr/>
      </p:nvGrpSpPr>
      <p:grpSpPr>
        <a:xfrm>
          <a:off x="0" y="0"/>
          <a:ext cx="0" cy="0"/>
          <a:chOff x="0" y="0"/>
          <a:chExt cx="0" cy="0"/>
        </a:xfrm>
      </p:grpSpPr>
      <p:pic>
        <p:nvPicPr>
          <p:cNvPr id="140" name="Google Shape;140;p99"/>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41" name="Google Shape;141;p9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9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9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9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9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9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47" name="Google Shape;147;p99"/>
          <p:cNvGrpSpPr/>
          <p:nvPr/>
        </p:nvGrpSpPr>
        <p:grpSpPr>
          <a:xfrm>
            <a:off x="3599770" y="4739645"/>
            <a:ext cx="1965000" cy="329110"/>
            <a:chOff x="3076828" y="6119929"/>
            <a:chExt cx="2983149" cy="499636"/>
          </a:xfrm>
        </p:grpSpPr>
        <p:pic>
          <p:nvPicPr>
            <p:cNvPr id="148" name="Google Shape;148;p99"/>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9" name="Google Shape;149;p99"/>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0" name="Google Shape;150;p99"/>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51" name="Shape 151"/>
        <p:cNvGrpSpPr/>
        <p:nvPr/>
      </p:nvGrpSpPr>
      <p:grpSpPr>
        <a:xfrm>
          <a:off x="0" y="0"/>
          <a:ext cx="0" cy="0"/>
          <a:chOff x="0" y="0"/>
          <a:chExt cx="0" cy="0"/>
        </a:xfrm>
      </p:grpSpPr>
      <p:sp>
        <p:nvSpPr>
          <p:cNvPr id="152" name="Google Shape;152;p10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10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10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pic>
        <p:nvPicPr>
          <p:cNvPr id="155" name="Google Shape;155;p100"/>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pic>
        <p:nvPicPr>
          <p:cNvPr id="157" name="Google Shape;157;p101"/>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58" name="Google Shape;158;p10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10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10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10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62" name="Google Shape;162;p101"/>
          <p:cNvGrpSpPr/>
          <p:nvPr/>
        </p:nvGrpSpPr>
        <p:grpSpPr>
          <a:xfrm>
            <a:off x="3599770" y="4739645"/>
            <a:ext cx="1965000" cy="329110"/>
            <a:chOff x="3076828" y="6119929"/>
            <a:chExt cx="2983149" cy="499636"/>
          </a:xfrm>
        </p:grpSpPr>
        <p:pic>
          <p:nvPicPr>
            <p:cNvPr id="163" name="Google Shape;163;p101"/>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64" name="Google Shape;164;p101"/>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65" name="Google Shape;165;p101"/>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6" name="Shape 166"/>
        <p:cNvGrpSpPr/>
        <p:nvPr/>
      </p:nvGrpSpPr>
      <p:grpSpPr>
        <a:xfrm>
          <a:off x="0" y="0"/>
          <a:ext cx="0" cy="0"/>
          <a:chOff x="0" y="0"/>
          <a:chExt cx="0" cy="0"/>
        </a:xfrm>
      </p:grpSpPr>
      <p:pic>
        <p:nvPicPr>
          <p:cNvPr id="167" name="Google Shape;167;p102"/>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68" name="Google Shape;168;p10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102"/>
          <p:cNvSpPr/>
          <p:nvPr>
            <p:ph idx="2" type="pic"/>
          </p:nvPr>
        </p:nvSpPr>
        <p:spPr>
          <a:xfrm>
            <a:off x="3887391" y="740569"/>
            <a:ext cx="4629300" cy="3655200"/>
          </a:xfrm>
          <a:prstGeom prst="rect">
            <a:avLst/>
          </a:prstGeom>
          <a:noFill/>
          <a:ln>
            <a:noFill/>
          </a:ln>
        </p:spPr>
      </p:sp>
      <p:sp>
        <p:nvSpPr>
          <p:cNvPr id="170" name="Google Shape;170;p10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1" name="Google Shape;171;p10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10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1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74" name="Google Shape;174;p102"/>
          <p:cNvGrpSpPr/>
          <p:nvPr/>
        </p:nvGrpSpPr>
        <p:grpSpPr>
          <a:xfrm>
            <a:off x="3599770" y="4739645"/>
            <a:ext cx="1965000" cy="329110"/>
            <a:chOff x="3076828" y="6119929"/>
            <a:chExt cx="2983149" cy="499636"/>
          </a:xfrm>
        </p:grpSpPr>
        <p:pic>
          <p:nvPicPr>
            <p:cNvPr id="175" name="Google Shape;175;p102"/>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76" name="Google Shape;176;p102"/>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77" name="Google Shape;177;p102"/>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2">
  <p:cSld name="TITLE_3">
    <p:spTree>
      <p:nvGrpSpPr>
        <p:cNvPr id="16" name="Shape 16"/>
        <p:cNvGrpSpPr/>
        <p:nvPr/>
      </p:nvGrpSpPr>
      <p:grpSpPr>
        <a:xfrm>
          <a:off x="0" y="0"/>
          <a:ext cx="0" cy="0"/>
          <a:chOff x="0" y="0"/>
          <a:chExt cx="0" cy="0"/>
        </a:xfrm>
      </p:grpSpPr>
      <p:pic>
        <p:nvPicPr>
          <p:cNvPr id="17" name="Google Shape;17;p88"/>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18" name="Google Shape;18;p88"/>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type="title">
  <p:cSld name="TITLE">
    <p:spTree>
      <p:nvGrpSpPr>
        <p:cNvPr id="19" name="Shape 19"/>
        <p:cNvGrpSpPr/>
        <p:nvPr/>
      </p:nvGrpSpPr>
      <p:grpSpPr>
        <a:xfrm>
          <a:off x="0" y="0"/>
          <a:ext cx="0" cy="0"/>
          <a:chOff x="0" y="0"/>
          <a:chExt cx="0" cy="0"/>
        </a:xfrm>
      </p:grpSpPr>
      <p:pic>
        <p:nvPicPr>
          <p:cNvPr id="20" name="Google Shape;20;p89"/>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21" name="Google Shape;21;p89"/>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515151"/>
                </a:solidFill>
                <a:latin typeface="Nunito ExtraLight"/>
                <a:ea typeface="Nunito ExtraLight"/>
                <a:cs typeface="Nunito ExtraLight"/>
                <a:sym typeface="Nunito ExtraLight"/>
              </a:rPr>
              <a:t>We connect to the information</a:t>
            </a:r>
            <a:endParaRPr b="0" i="0" sz="900" u="none" cap="none" strike="noStrike">
              <a:solidFill>
                <a:srgbClr val="515151"/>
              </a:solidFill>
              <a:latin typeface="Nunito ExtraLight"/>
              <a:ea typeface="Nunito ExtraLight"/>
              <a:cs typeface="Nunito ExtraLight"/>
              <a:sym typeface="Nunito ExtraLight"/>
            </a:endParaRPr>
          </a:p>
        </p:txBody>
      </p:sp>
      <p:sp>
        <p:nvSpPr>
          <p:cNvPr id="22" name="Google Shape;22;p89"/>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p:cSld name="TITLE_2">
    <p:spTree>
      <p:nvGrpSpPr>
        <p:cNvPr id="23" name="Shape 23"/>
        <p:cNvGrpSpPr/>
        <p:nvPr/>
      </p:nvGrpSpPr>
      <p:grpSpPr>
        <a:xfrm>
          <a:off x="0" y="0"/>
          <a:ext cx="0" cy="0"/>
          <a:chOff x="0" y="0"/>
          <a:chExt cx="0" cy="0"/>
        </a:xfrm>
      </p:grpSpPr>
      <p:sp>
        <p:nvSpPr>
          <p:cNvPr id="24" name="Google Shape;24;p90"/>
          <p:cNvSpPr/>
          <p:nvPr/>
        </p:nvSpPr>
        <p:spPr>
          <a:xfrm>
            <a:off x="7975" y="-7975"/>
            <a:ext cx="9144000" cy="5143500"/>
          </a:xfrm>
          <a:prstGeom prst="rect">
            <a:avLst/>
          </a:prstGeom>
          <a:solidFill>
            <a:srgbClr val="51515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 name="Google Shape;25;p90"/>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26" name="Google Shape;26;p90"/>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27" name="Google Shape;27;p90"/>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1">
  <p:cSld name="TITLE_2_1">
    <p:spTree>
      <p:nvGrpSpPr>
        <p:cNvPr id="28" name="Shape 28"/>
        <p:cNvGrpSpPr/>
        <p:nvPr/>
      </p:nvGrpSpPr>
      <p:grpSpPr>
        <a:xfrm>
          <a:off x="0" y="0"/>
          <a:ext cx="0" cy="0"/>
          <a:chOff x="0" y="0"/>
          <a:chExt cx="0" cy="0"/>
        </a:xfrm>
      </p:grpSpPr>
      <p:sp>
        <p:nvSpPr>
          <p:cNvPr id="29" name="Google Shape;29;p91"/>
          <p:cNvSpPr/>
          <p:nvPr/>
        </p:nvSpPr>
        <p:spPr>
          <a:xfrm>
            <a:off x="7975" y="-7975"/>
            <a:ext cx="9144000" cy="5143500"/>
          </a:xfrm>
          <a:prstGeom prst="rect">
            <a:avLst/>
          </a:prstGeom>
          <a:solidFill>
            <a:srgbClr val="74A2D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 name="Google Shape;30;p91"/>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31" name="Google Shape;31;p91"/>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32" name="Google Shape;32;p91"/>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nterior">
  <p:cSld name="Contenido interior">
    <p:spTree>
      <p:nvGrpSpPr>
        <p:cNvPr id="33" name="Shape 33"/>
        <p:cNvGrpSpPr/>
        <p:nvPr/>
      </p:nvGrpSpPr>
      <p:grpSpPr>
        <a:xfrm>
          <a:off x="0" y="0"/>
          <a:ext cx="0" cy="0"/>
          <a:chOff x="0" y="0"/>
          <a:chExt cx="0" cy="0"/>
        </a:xfrm>
      </p:grpSpPr>
      <p:sp>
        <p:nvSpPr>
          <p:cNvPr id="34" name="Google Shape;34;p92"/>
          <p:cNvSpPr txBox="1"/>
          <p:nvPr/>
        </p:nvSpPr>
        <p:spPr>
          <a:xfrm>
            <a:off x="6094800" y="290995"/>
            <a:ext cx="2295000" cy="13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s-AR" sz="900" u="none" cap="none" strike="noStrike">
                <a:solidFill>
                  <a:srgbClr val="515151"/>
                </a:solidFill>
                <a:latin typeface="Nunito ExtraLight"/>
                <a:ea typeface="Nunito ExtraLight"/>
                <a:cs typeface="Nunito ExtraLight"/>
                <a:sym typeface="Nunito ExtraLight"/>
              </a:rPr>
              <a:t>DOT Hotels - Resultados de búsqueda</a:t>
            </a:r>
            <a:endParaRPr b="0" i="0" sz="900" u="none" cap="none" strike="noStrike">
              <a:solidFill>
                <a:srgbClr val="515151"/>
              </a:solidFill>
              <a:latin typeface="Nunito ExtraLight"/>
              <a:ea typeface="Nunito ExtraLight"/>
              <a:cs typeface="Nunito ExtraLight"/>
              <a:sym typeface="Nunito ExtraLight"/>
            </a:endParaRPr>
          </a:p>
        </p:txBody>
      </p:sp>
      <p:sp>
        <p:nvSpPr>
          <p:cNvPr id="35" name="Google Shape;35;p92"/>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pic>
        <p:nvPicPr>
          <p:cNvPr id="36" name="Google Shape;36;p92"/>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CUSTOM">
    <p:spTree>
      <p:nvGrpSpPr>
        <p:cNvPr id="37" name="Shape 37"/>
        <p:cNvGrpSpPr/>
        <p:nvPr/>
      </p:nvGrpSpPr>
      <p:grpSpPr>
        <a:xfrm>
          <a:off x="0" y="0"/>
          <a:ext cx="0" cy="0"/>
          <a:chOff x="0" y="0"/>
          <a:chExt cx="0" cy="0"/>
        </a:xfrm>
      </p:grpSpPr>
      <p:grpSp>
        <p:nvGrpSpPr>
          <p:cNvPr id="38" name="Google Shape;38;p93"/>
          <p:cNvGrpSpPr/>
          <p:nvPr/>
        </p:nvGrpSpPr>
        <p:grpSpPr>
          <a:xfrm>
            <a:off x="1670402" y="4712397"/>
            <a:ext cx="5803196" cy="180000"/>
            <a:chOff x="2531757" y="9424819"/>
            <a:chExt cx="11606393" cy="360000"/>
          </a:xfrm>
        </p:grpSpPr>
        <p:pic>
          <p:nvPicPr>
            <p:cNvPr id="39" name="Google Shape;39;p93">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40" name="Google Shape;40;p93"/>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1" name="Google Shape;41;p93">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42" name="Google Shape;42;p93"/>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3" name="Google Shape;43;p93">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44" name="Google Shape;44;p93"/>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45" name="Google Shape;45;p93"/>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46" name="Google Shape;46;p93"/>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47" name="Google Shape;47;p93"/>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48" name="Google Shape;48;p93"/>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pic>
        <p:nvPicPr>
          <p:cNvPr id="49" name="Google Shape;49;p93"/>
          <p:cNvPicPr preferRelativeResize="0"/>
          <p:nvPr/>
        </p:nvPicPr>
        <p:blipFill rotWithShape="1">
          <a:blip r:embed="rId13">
            <a:alphaModFix/>
          </a:blip>
          <a:srcRect b="0" l="0" r="0" t="0"/>
          <a:stretch/>
        </p:blipFill>
        <p:spPr>
          <a:xfrm>
            <a:off x="180000" y="240380"/>
            <a:ext cx="1080000" cy="180000"/>
          </a:xfrm>
          <a:prstGeom prst="rect">
            <a:avLst/>
          </a:prstGeom>
          <a:noFill/>
          <a:ln>
            <a:noFill/>
          </a:ln>
        </p:spPr>
      </p:pic>
      <p:sp>
        <p:nvSpPr>
          <p:cNvPr id="50" name="Google Shape;50;p93"/>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515151"/>
                </a:solidFill>
                <a:latin typeface="Nunito ExtraLight"/>
                <a:ea typeface="Nunito ExtraLight"/>
                <a:cs typeface="Nunito ExtraLight"/>
                <a:sym typeface="Nunito ExtraLight"/>
              </a:rPr>
              <a:t>Conectamos a la información</a:t>
            </a:r>
            <a:endParaRPr b="0" i="0" sz="900" u="none" cap="none" strike="noStrike">
              <a:solidFill>
                <a:srgbClr val="515151"/>
              </a:solidFill>
              <a:latin typeface="Nunito ExtraLight"/>
              <a:ea typeface="Nunito ExtraLight"/>
              <a:cs typeface="Nunito ExtraLight"/>
              <a:sym typeface="Nunito ExtraLight"/>
            </a:endParaRPr>
          </a:p>
        </p:txBody>
      </p:sp>
      <p:sp>
        <p:nvSpPr>
          <p:cNvPr id="51" name="Google Shape;51;p93"/>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TITLE_1">
    <p:spTree>
      <p:nvGrpSpPr>
        <p:cNvPr id="52" name="Shape 52"/>
        <p:cNvGrpSpPr/>
        <p:nvPr/>
      </p:nvGrpSpPr>
      <p:grpSpPr>
        <a:xfrm>
          <a:off x="0" y="0"/>
          <a:ext cx="0" cy="0"/>
          <a:chOff x="0" y="0"/>
          <a:chExt cx="0" cy="0"/>
        </a:xfrm>
      </p:grpSpPr>
      <p:grpSp>
        <p:nvGrpSpPr>
          <p:cNvPr id="53" name="Google Shape;53;p94"/>
          <p:cNvGrpSpPr/>
          <p:nvPr/>
        </p:nvGrpSpPr>
        <p:grpSpPr>
          <a:xfrm>
            <a:off x="1670402" y="4712397"/>
            <a:ext cx="5803196" cy="180000"/>
            <a:chOff x="2531757" y="9424819"/>
            <a:chExt cx="11606393" cy="360000"/>
          </a:xfrm>
        </p:grpSpPr>
        <p:pic>
          <p:nvPicPr>
            <p:cNvPr id="54" name="Google Shape;54;p94">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55" name="Google Shape;55;p94"/>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6" name="Google Shape;56;p94">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57" name="Google Shape;57;p94"/>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8" name="Google Shape;58;p94">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59" name="Google Shape;59;p94"/>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60" name="Google Shape;60;p94"/>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61" name="Google Shape;61;p94"/>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62" name="Google Shape;62;p94"/>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63" name="Google Shape;63;p94"/>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9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6" name="Google Shape;66;p9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9pPr>
          </a:lstStyle>
          <a:p/>
        </p:txBody>
      </p:sp>
      <p:sp>
        <p:nvSpPr>
          <p:cNvPr id="67" name="Google Shape;67;p9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8" name="Google Shape;68;p9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2.xml"/><Relationship Id="rId12" Type="http://schemas.openxmlformats.org/officeDocument/2006/relationships/slideLayout" Target="../slideLayouts/slideLayout19.xml"/><Relationship Id="rId1" Type="http://schemas.openxmlformats.org/officeDocument/2006/relationships/image" Target="../media/image11.jpg"/><Relationship Id="rId2" Type="http://schemas.openxmlformats.org/officeDocument/2006/relationships/image" Target="../media/image1.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2"/>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480">
          <p15:clr>
            <a:srgbClr val="EA4335"/>
          </p15:clr>
        </p15:guide>
        <p15:guide id="3" pos="959">
          <p15:clr>
            <a:srgbClr val="EA4335"/>
          </p15:clr>
        </p15:guide>
        <p15:guide id="4" pos="1440">
          <p15:clr>
            <a:srgbClr val="EA4335"/>
          </p15:clr>
        </p15:guide>
        <p15:guide id="5" pos="1919">
          <p15:clr>
            <a:srgbClr val="EA4335"/>
          </p15:clr>
        </p15:guide>
        <p15:guide id="6" pos="2398">
          <p15:clr>
            <a:srgbClr val="EA4335"/>
          </p15:clr>
        </p15:guide>
        <p15:guide id="7" pos="2880">
          <p15:clr>
            <a:srgbClr val="EA4335"/>
          </p15:clr>
        </p15:guide>
        <p15:guide id="8" pos="3360">
          <p15:clr>
            <a:srgbClr val="EA4335"/>
          </p15:clr>
        </p15:guide>
        <p15:guide id="9" pos="3839">
          <p15:clr>
            <a:srgbClr val="EA4335"/>
          </p15:clr>
        </p15:guide>
        <p15:guide id="10" pos="4319">
          <p15:clr>
            <a:srgbClr val="EA4335"/>
          </p15:clr>
        </p15:guide>
        <p15:guide id="11" pos="4799">
          <p15:clr>
            <a:srgbClr val="EA4335"/>
          </p15:clr>
        </p15:guide>
        <p15:guide id="12" pos="5278">
          <p15:clr>
            <a:srgbClr val="EA4335"/>
          </p15:clr>
        </p15:guide>
        <p15:guide id="13" pos="5760">
          <p15:clr>
            <a:srgbClr val="EA4335"/>
          </p15:clr>
        </p15:guide>
        <p15:guide id="14" orient="horz">
          <p15:clr>
            <a:srgbClr val="EA4335"/>
          </p15:clr>
        </p15:guide>
        <p15:guide id="15" orient="horz" pos="270">
          <p15:clr>
            <a:srgbClr val="EA4335"/>
          </p15:clr>
        </p15:guide>
        <p15:guide id="16" orient="horz" pos="540">
          <p15:clr>
            <a:srgbClr val="EA4335"/>
          </p15:clr>
        </p15:guide>
        <p15:guide id="17" orient="horz" pos="810">
          <p15:clr>
            <a:srgbClr val="EA4335"/>
          </p15:clr>
        </p15:guide>
        <p15:guide id="18" orient="horz" pos="1080">
          <p15:clr>
            <a:srgbClr val="EA4335"/>
          </p15:clr>
        </p15:guide>
        <p15:guide id="19" orient="horz" pos="1350">
          <p15:clr>
            <a:srgbClr val="EA4335"/>
          </p15:clr>
        </p15:guide>
        <p15:guide id="20" orient="horz" pos="1619">
          <p15:clr>
            <a:srgbClr val="EA4335"/>
          </p15:clr>
        </p15:guide>
        <p15:guide id="21" orient="horz" pos="1889">
          <p15:clr>
            <a:srgbClr val="EA4335"/>
          </p15:clr>
        </p15:guide>
        <p15:guide id="22" orient="horz" pos="2159">
          <p15:clr>
            <a:srgbClr val="EA4335"/>
          </p15:clr>
        </p15:guide>
        <p15:guide id="23" orient="horz" pos="2429">
          <p15:clr>
            <a:srgbClr val="EA4335"/>
          </p15:clr>
        </p15:guide>
        <p15:guide id="24" orient="horz" pos="2699">
          <p15:clr>
            <a:srgbClr val="EA4335"/>
          </p15:clr>
        </p15:guide>
        <p15:guide id="25" orient="horz" pos="296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84"/>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2" name="Google Shape;72;p8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8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8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8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pic>
        <p:nvPicPr>
          <p:cNvPr id="77" name="Google Shape;77;p84"/>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 Id="rId3" Type="http://schemas.openxmlformats.org/officeDocument/2006/relationships/image" Target="../media/image8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 Id="rId3"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89.png"/><Relationship Id="rId5" Type="http://schemas.openxmlformats.org/officeDocument/2006/relationships/image" Target="../media/image71.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20.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hyperlink" Target="https://wa.me/5491161331747" TargetMode="External"/><Relationship Id="rId5"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hyperlink" Target="https://wa.me/5491161331747"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8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hyperlink" Target="https://wa.me/549116133174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44.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hyperlink" Target="https://wa.me/5491161331747"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79.png"/><Relationship Id="rId4" Type="http://schemas.openxmlformats.org/officeDocument/2006/relationships/hyperlink" Target="https://www.w3schools.com/css/css_dimension.asp"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hyperlink" Target="https://developer.mozilla.org/es/docs/Web/CSS/margin"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hyperlink" Target="https://developer.mozilla.org/es/docs/Web/CSS/padding" TargetMode="Externa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hyperlink" Target="https://developer.mozilla.org/es/docs/Web/HTML/Elementos_en_l%C3%ADnea#Elementos" TargetMode="External"/><Relationship Id="rId4" Type="http://schemas.openxmlformats.org/officeDocument/2006/relationships/hyperlink" Target="https://developer.mozilla.org/es/docs/Web/HTML/Block-level_elements#Elemento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hyperlink" Target="https://www.geeksforgeeks.org/css-display-property/"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62.png"/><Relationship Id="rId4" Type="http://schemas.openxmlformats.org/officeDocument/2006/relationships/hyperlink" Target="https://www.w3schools.com/css/tryit.asp?filename=trycss_inline-block_span1"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hyperlink" Target="https://francescricart.com/elementos-en-linea-elementos-bloque-elementos-inline-block/#segundo" TargetMode="Externa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 Id="rId3"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 Id="rId3" Type="http://schemas.openxmlformats.org/officeDocument/2006/relationships/image" Target="../media/image75.png"/><Relationship Id="rId4" Type="http://schemas.openxmlformats.org/officeDocument/2006/relationships/image" Target="../media/image72.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image" Target="../media/image68.png"/><Relationship Id="rId4" Type="http://schemas.openxmlformats.org/officeDocument/2006/relationships/image" Target="../media/image65.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 Id="rId3" Type="http://schemas.openxmlformats.org/officeDocument/2006/relationships/image" Target="../media/image59.png"/><Relationship Id="rId4" Type="http://schemas.openxmlformats.org/officeDocument/2006/relationships/hyperlink" Target="https://web.archive.org/web/20050810030357/http:/www.youtube.com/"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hyperlink" Target="https://web.archive.org/web/20100202095628/http:/www.youtube.com/" TargetMode="Externa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 Id="rId3"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 Id="rId3" Type="http://schemas.openxmlformats.org/officeDocument/2006/relationships/image" Target="../media/image8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7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 Id="rId3" Type="http://schemas.openxmlformats.org/officeDocument/2006/relationships/image" Target="../media/image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 Id="rId3"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b="0" l="0" r="0" t="0"/>
          <a:stretch/>
        </p:blipFill>
        <p:spPr>
          <a:xfrm>
            <a:off x="3968" y="0"/>
            <a:ext cx="913606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2"/>
          <p:cNvSpPr txBox="1"/>
          <p:nvPr>
            <p:ph type="ctrTitle"/>
          </p:nvPr>
        </p:nvSpPr>
        <p:spPr>
          <a:xfrm>
            <a:off x="914400" y="296561"/>
            <a:ext cx="7234880" cy="86957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00000"/>
              <a:buFont typeface="Nunito"/>
              <a:buNone/>
            </a:pPr>
            <a:r>
              <a:rPr lang="es-AR"/>
              <a:t>Selección de HTML mediante CSS</a:t>
            </a:r>
            <a:endParaRPr/>
          </a:p>
        </p:txBody>
      </p:sp>
      <p:sp>
        <p:nvSpPr>
          <p:cNvPr id="249" name="Google Shape;249;p12"/>
          <p:cNvSpPr txBox="1"/>
          <p:nvPr>
            <p:ph idx="1" type="subTitle"/>
          </p:nvPr>
        </p:nvSpPr>
        <p:spPr>
          <a:xfrm>
            <a:off x="749650" y="1432900"/>
            <a:ext cx="7457400" cy="3825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sz="1350">
                <a:solidFill>
                  <a:srgbClr val="000000"/>
                </a:solidFill>
                <a:latin typeface="Helvetica Neue"/>
                <a:ea typeface="Helvetica Neue"/>
                <a:cs typeface="Helvetica Neue"/>
                <a:sym typeface="Helvetica Neue"/>
              </a:rPr>
              <a:t>Ejemplos</a:t>
            </a:r>
            <a:endParaRPr/>
          </a:p>
        </p:txBody>
      </p:sp>
      <p:pic>
        <p:nvPicPr>
          <p:cNvPr id="250" name="Google Shape;250;p12"/>
          <p:cNvPicPr preferRelativeResize="0"/>
          <p:nvPr/>
        </p:nvPicPr>
        <p:blipFill rotWithShape="1">
          <a:blip r:embed="rId3">
            <a:alphaModFix/>
          </a:blip>
          <a:srcRect b="0" l="0" r="0" t="0"/>
          <a:stretch/>
        </p:blipFill>
        <p:spPr>
          <a:xfrm>
            <a:off x="228025" y="1913775"/>
            <a:ext cx="8839200" cy="262098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67"/>
          <p:cNvPicPr preferRelativeResize="0"/>
          <p:nvPr/>
        </p:nvPicPr>
        <p:blipFill rotWithShape="1">
          <a:blip r:embed="rId3">
            <a:alphaModFix/>
          </a:blip>
          <a:srcRect b="0" l="0" r="0" t="0"/>
          <a:stretch/>
        </p:blipFill>
        <p:spPr>
          <a:xfrm>
            <a:off x="657225" y="819150"/>
            <a:ext cx="7829550" cy="3505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Muchas gracias.</a:t>
            </a:r>
            <a:br>
              <a:rPr b="0" lang="es-AR"/>
            </a:b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9"/>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AR" sz="3400"/>
              <a:t>Instituciones que nos acompañan</a:t>
            </a:r>
            <a:endParaRPr sz="2800"/>
          </a:p>
        </p:txBody>
      </p:sp>
      <p:pic>
        <p:nvPicPr>
          <p:cNvPr id="833" name="Google Shape;833;p79"/>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834" name="Google Shape;834;p79"/>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835" name="Google Shape;835;p79"/>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836" name="Google Shape;836;p79"/>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837" name="Google Shape;837;p79"/>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838" name="Google Shape;838;p79"/>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839" name="Google Shape;839;p79"/>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0"/>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AR" sz="3100">
                <a:highlight>
                  <a:schemeClr val="accent5"/>
                </a:highlight>
              </a:rPr>
              <a:t>Nuestras Redes </a:t>
            </a:r>
            <a:endParaRPr sz="3100">
              <a:highlight>
                <a:schemeClr val="accent5"/>
              </a:highlight>
            </a:endParaRPr>
          </a:p>
        </p:txBody>
      </p:sp>
      <p:pic>
        <p:nvPicPr>
          <p:cNvPr id="845" name="Google Shape;845;p80"/>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846" name="Google Shape;846;p80"/>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847" name="Google Shape;847;p80"/>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848" name="Google Shape;848;p80"/>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none" cap="none" strike="noStrike">
                <a:solidFill>
                  <a:srgbClr val="4089D7"/>
                </a:solidFill>
                <a:latin typeface="Nunito"/>
                <a:ea typeface="Nunito"/>
                <a:cs typeface="Nunito"/>
                <a:sym typeface="Nunito"/>
              </a:rPr>
              <a:t>Cel: </a:t>
            </a:r>
            <a:r>
              <a:rPr b="0" i="0" lang="es-AR"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3"/>
          <p:cNvSpPr txBox="1"/>
          <p:nvPr>
            <p:ph type="ctrTitle"/>
          </p:nvPr>
        </p:nvSpPr>
        <p:spPr>
          <a:xfrm>
            <a:off x="1143011" y="380825"/>
            <a:ext cx="6858000" cy="9024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00000"/>
              <a:buFont typeface="Nunito"/>
              <a:buNone/>
            </a:pPr>
            <a:r>
              <a:rPr lang="es-AR"/>
              <a:t>Selección de HTML mediante CSS</a:t>
            </a:r>
            <a:endParaRPr/>
          </a:p>
        </p:txBody>
      </p:sp>
      <p:sp>
        <p:nvSpPr>
          <p:cNvPr id="256" name="Google Shape;256;p13"/>
          <p:cNvSpPr txBox="1"/>
          <p:nvPr/>
        </p:nvSpPr>
        <p:spPr>
          <a:xfrm>
            <a:off x="3072000" y="1480375"/>
            <a:ext cx="3000000" cy="392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350"/>
              <a:buFont typeface="Arial"/>
              <a:buNone/>
            </a:pPr>
            <a:r>
              <a:rPr b="0" i="0" lang="es-AR" sz="1350" u="none" cap="none" strike="noStrike">
                <a:solidFill>
                  <a:srgbClr val="000000"/>
                </a:solidFill>
                <a:latin typeface="DM Sans"/>
                <a:ea typeface="DM Sans"/>
                <a:cs typeface="DM Sans"/>
                <a:sym typeface="DM Sans"/>
              </a:rPr>
              <a:t>Ejemplos</a:t>
            </a:r>
            <a:endParaRPr b="0" i="0" sz="1400" u="none" cap="none" strike="noStrike">
              <a:solidFill>
                <a:srgbClr val="000000"/>
              </a:solidFill>
              <a:latin typeface="Arial"/>
              <a:ea typeface="Arial"/>
              <a:cs typeface="Arial"/>
              <a:sym typeface="Arial"/>
            </a:endParaRPr>
          </a:p>
        </p:txBody>
      </p:sp>
      <p:pic>
        <p:nvPicPr>
          <p:cNvPr id="257" name="Google Shape;257;p13"/>
          <p:cNvPicPr preferRelativeResize="0"/>
          <p:nvPr/>
        </p:nvPicPr>
        <p:blipFill rotWithShape="1">
          <a:blip r:embed="rId3">
            <a:alphaModFix/>
          </a:blip>
          <a:srcRect b="0" l="0" r="0" t="0"/>
          <a:stretch/>
        </p:blipFill>
        <p:spPr>
          <a:xfrm>
            <a:off x="1039838" y="1893850"/>
            <a:ext cx="2063276" cy="1424126"/>
          </a:xfrm>
          <a:prstGeom prst="rect">
            <a:avLst/>
          </a:prstGeom>
          <a:noFill/>
          <a:ln>
            <a:noFill/>
          </a:ln>
        </p:spPr>
      </p:pic>
      <p:pic>
        <p:nvPicPr>
          <p:cNvPr id="258" name="Google Shape;258;p13"/>
          <p:cNvPicPr preferRelativeResize="0"/>
          <p:nvPr/>
        </p:nvPicPr>
        <p:blipFill rotWithShape="1">
          <a:blip r:embed="rId4">
            <a:alphaModFix/>
          </a:blip>
          <a:srcRect b="0" l="0" r="0" t="0"/>
          <a:stretch/>
        </p:blipFill>
        <p:spPr>
          <a:xfrm>
            <a:off x="707113" y="3273875"/>
            <a:ext cx="2728737" cy="1445150"/>
          </a:xfrm>
          <a:prstGeom prst="rect">
            <a:avLst/>
          </a:prstGeom>
          <a:noFill/>
          <a:ln>
            <a:noFill/>
          </a:ln>
        </p:spPr>
      </p:pic>
      <p:sp>
        <p:nvSpPr>
          <p:cNvPr id="259" name="Google Shape;259;p13"/>
          <p:cNvSpPr txBox="1"/>
          <p:nvPr/>
        </p:nvSpPr>
        <p:spPr>
          <a:xfrm>
            <a:off x="4176963" y="1859700"/>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b="0" i="0" lang="es-AR" sz="1200" u="none" cap="none" strike="noStrike">
                <a:solidFill>
                  <a:srgbClr val="800000"/>
                </a:solidFill>
                <a:latin typeface="Consolas"/>
                <a:ea typeface="Consolas"/>
                <a:cs typeface="Consolas"/>
                <a:sym typeface="Consolas"/>
              </a:rPr>
              <a:t>&lt;etiqueta</a:t>
            </a: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FF0000"/>
                </a:solidFill>
                <a:latin typeface="Consolas"/>
                <a:ea typeface="Consolas"/>
                <a:cs typeface="Consolas"/>
                <a:sym typeface="Consolas"/>
              </a:rPr>
              <a:t>class</a:t>
            </a:r>
            <a:r>
              <a:rPr b="0" i="0" lang="es-AR" sz="1200" u="none" cap="none" strike="noStrike">
                <a:solidFill>
                  <a:srgbClr val="000000"/>
                </a:solidFill>
                <a:latin typeface="Consolas"/>
                <a:ea typeface="Consolas"/>
                <a:cs typeface="Consolas"/>
                <a:sym typeface="Consolas"/>
              </a:rPr>
              <a:t>=</a:t>
            </a:r>
            <a:r>
              <a:rPr b="0" i="0" lang="es-AR" sz="1200" u="none" cap="none" strike="noStrike">
                <a:solidFill>
                  <a:srgbClr val="0000FF"/>
                </a:solidFill>
                <a:latin typeface="Consolas"/>
                <a:ea typeface="Consolas"/>
                <a:cs typeface="Consolas"/>
                <a:sym typeface="Consolas"/>
              </a:rPr>
              <a:t>"foo"</a:t>
            </a:r>
            <a:r>
              <a:rPr b="0" i="0" lang="es-AR"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800000"/>
                </a:solidFill>
                <a:latin typeface="Consolas"/>
                <a:ea typeface="Consolas"/>
                <a:cs typeface="Consolas"/>
                <a:sym typeface="Consolas"/>
              </a:rPr>
              <a:t>&lt;etiqueta</a:t>
            </a: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FF0000"/>
                </a:solidFill>
                <a:latin typeface="Consolas"/>
                <a:ea typeface="Consolas"/>
                <a:cs typeface="Consolas"/>
                <a:sym typeface="Consolas"/>
              </a:rPr>
              <a:t>class</a:t>
            </a:r>
            <a:r>
              <a:rPr b="0" i="0" lang="es-AR" sz="1200" u="none" cap="none" strike="noStrike">
                <a:solidFill>
                  <a:srgbClr val="000000"/>
                </a:solidFill>
                <a:latin typeface="Consolas"/>
                <a:ea typeface="Consolas"/>
                <a:cs typeface="Consolas"/>
                <a:sym typeface="Consolas"/>
              </a:rPr>
              <a:t>=</a:t>
            </a:r>
            <a:r>
              <a:rPr b="0" i="0" lang="es-AR" sz="1200" u="none" cap="none" strike="noStrike">
                <a:solidFill>
                  <a:srgbClr val="0000FF"/>
                </a:solidFill>
                <a:latin typeface="Consolas"/>
                <a:ea typeface="Consolas"/>
                <a:cs typeface="Consolas"/>
                <a:sym typeface="Consolas"/>
              </a:rPr>
              <a:t>"foo"</a:t>
            </a:r>
            <a:r>
              <a:rPr b="0" i="0" lang="es-AR"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800000"/>
                </a:solidFill>
                <a:latin typeface="Consolas"/>
                <a:ea typeface="Consolas"/>
                <a:cs typeface="Consolas"/>
                <a:sym typeface="Consolas"/>
              </a:rPr>
              <a:t>&lt;etiqueta</a:t>
            </a: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FF0000"/>
                </a:solidFill>
                <a:latin typeface="Consolas"/>
                <a:ea typeface="Consolas"/>
                <a:cs typeface="Consolas"/>
                <a:sym typeface="Consolas"/>
              </a:rPr>
              <a:t>id</a:t>
            </a:r>
            <a:r>
              <a:rPr b="0" i="0" lang="es-AR" sz="1200" u="none" cap="none" strike="noStrike">
                <a:solidFill>
                  <a:srgbClr val="000000"/>
                </a:solidFill>
                <a:latin typeface="Consolas"/>
                <a:ea typeface="Consolas"/>
                <a:cs typeface="Consolas"/>
                <a:sym typeface="Consolas"/>
              </a:rPr>
              <a:t>=</a:t>
            </a:r>
            <a:r>
              <a:rPr b="0" i="0" lang="es-AR" sz="1200" u="none" cap="none" strike="noStrike">
                <a:solidFill>
                  <a:srgbClr val="0000FF"/>
                </a:solidFill>
                <a:latin typeface="Consolas"/>
                <a:ea typeface="Consolas"/>
                <a:cs typeface="Consolas"/>
                <a:sym typeface="Consolas"/>
              </a:rPr>
              <a:t>"foo"</a:t>
            </a:r>
            <a:r>
              <a:rPr b="0" i="0" lang="es-AR" sz="1200" u="none" cap="none" strike="noStrike">
                <a:solidFill>
                  <a:srgbClr val="800000"/>
                </a:solidFill>
                <a:latin typeface="Consolas"/>
                <a:ea typeface="Consolas"/>
                <a:cs typeface="Consolas"/>
                <a:sym typeface="Consolas"/>
              </a:rPr>
              <a:t>&gt;&lt;/etiqueta&gt;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s-AR" sz="1200" u="none" cap="none" strike="noStrike">
                <a:solidFill>
                  <a:srgbClr val="800000"/>
                </a:solidFill>
                <a:latin typeface="Consolas"/>
                <a:ea typeface="Consolas"/>
                <a:cs typeface="Consolas"/>
                <a:sym typeface="Consolas"/>
              </a:rPr>
              <a:t>&lt;/etiqueta&gt;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
        <p:nvSpPr>
          <p:cNvPr id="260" name="Google Shape;260;p13"/>
          <p:cNvSpPr txBox="1"/>
          <p:nvPr/>
        </p:nvSpPr>
        <p:spPr>
          <a:xfrm>
            <a:off x="4176963" y="3284400"/>
            <a:ext cx="4036800" cy="1424100"/>
          </a:xfrm>
          <a:prstGeom prst="rect">
            <a:avLst/>
          </a:prstGeom>
          <a:solidFill>
            <a:srgbClr val="F3F3F3"/>
          </a:solid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br>
              <a:rPr b="0" i="0" lang="es-AR" sz="1200" u="none" cap="none" strike="noStrike">
                <a:solidFill>
                  <a:srgbClr val="800000"/>
                </a:solidFill>
                <a:latin typeface="Consolas"/>
                <a:ea typeface="Consolas"/>
                <a:cs typeface="Consolas"/>
                <a:sym typeface="Consolas"/>
              </a:rPr>
            </a:br>
            <a:r>
              <a:rPr b="0" i="0" lang="es-AR" sz="1200" u="none" cap="none" strike="noStrike">
                <a:solidFill>
                  <a:srgbClr val="800000"/>
                </a:solidFill>
                <a:latin typeface="Consolas"/>
                <a:ea typeface="Consolas"/>
                <a:cs typeface="Consolas"/>
                <a:sym typeface="Consolas"/>
              </a:rPr>
              <a:t>&lt;p</a:t>
            </a: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FF0000"/>
                </a:solidFill>
                <a:latin typeface="Consolas"/>
                <a:ea typeface="Consolas"/>
                <a:cs typeface="Consolas"/>
                <a:sym typeface="Consolas"/>
              </a:rPr>
              <a:t>class</a:t>
            </a:r>
            <a:r>
              <a:rPr b="0" i="0" lang="es-AR" sz="1200" u="none" cap="none" strike="noStrike">
                <a:solidFill>
                  <a:srgbClr val="000000"/>
                </a:solidFill>
                <a:latin typeface="Consolas"/>
                <a:ea typeface="Consolas"/>
                <a:cs typeface="Consolas"/>
                <a:sym typeface="Consolas"/>
              </a:rPr>
              <a:t>=</a:t>
            </a:r>
            <a:r>
              <a:rPr b="0" i="0" lang="es-AR" sz="1200" u="none" cap="none" strike="noStrike">
                <a:solidFill>
                  <a:srgbClr val="0000FF"/>
                </a:solidFill>
                <a:latin typeface="Consolas"/>
                <a:ea typeface="Consolas"/>
                <a:cs typeface="Consolas"/>
                <a:sym typeface="Consolas"/>
              </a:rPr>
              <a:t>"foo"</a:t>
            </a:r>
            <a:r>
              <a:rPr b="0" i="0" lang="es-AR" sz="1200" u="none" cap="none" strike="noStrike">
                <a:solidFill>
                  <a:srgbClr val="800000"/>
                </a:solidFill>
                <a:latin typeface="Consolas"/>
                <a:ea typeface="Consolas"/>
                <a:cs typeface="Consolas"/>
                <a:sym typeface="Consolas"/>
              </a:rPr>
              <a:t>&gt;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800000"/>
                </a:solidFill>
                <a:latin typeface="Consolas"/>
                <a:ea typeface="Consolas"/>
                <a:cs typeface="Consolas"/>
                <a:sym typeface="Consolas"/>
              </a:rPr>
              <a:t>&lt;a</a:t>
            </a: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FF0000"/>
                </a:solidFill>
                <a:latin typeface="Consolas"/>
                <a:ea typeface="Consolas"/>
                <a:cs typeface="Consolas"/>
                <a:sym typeface="Consolas"/>
              </a:rPr>
              <a:t>href</a:t>
            </a:r>
            <a:r>
              <a:rPr b="0" i="0" lang="es-AR" sz="1200" u="none" cap="none" strike="noStrike">
                <a:solidFill>
                  <a:srgbClr val="000000"/>
                </a:solidFill>
                <a:latin typeface="Consolas"/>
                <a:ea typeface="Consolas"/>
                <a:cs typeface="Consolas"/>
                <a:sym typeface="Consolas"/>
              </a:rPr>
              <a:t>=</a:t>
            </a:r>
            <a:r>
              <a:rPr b="0" i="0" lang="es-AR" sz="1200" u="none" cap="none" strike="noStrike">
                <a:solidFill>
                  <a:srgbClr val="0000FF"/>
                </a:solidFill>
                <a:latin typeface="Consolas"/>
                <a:ea typeface="Consolas"/>
                <a:cs typeface="Consolas"/>
                <a:sym typeface="Consolas"/>
              </a:rPr>
              <a:t>""</a:t>
            </a:r>
            <a:r>
              <a:rPr b="0" i="0" lang="es-AR" sz="1200" u="none" cap="none" strike="noStrike">
                <a:solidFill>
                  <a:srgbClr val="000000"/>
                </a:solidFill>
                <a:latin typeface="Consolas"/>
                <a:ea typeface="Consolas"/>
                <a:cs typeface="Consolas"/>
                <a:sym typeface="Consolas"/>
              </a:rPr>
              <a:t> </a:t>
            </a:r>
            <a:r>
              <a:rPr b="0" i="0" lang="es-AR" sz="1200" u="none" cap="none" strike="noStrike">
                <a:solidFill>
                  <a:srgbClr val="FF0000"/>
                </a:solidFill>
                <a:latin typeface="Consolas"/>
                <a:ea typeface="Consolas"/>
                <a:cs typeface="Consolas"/>
                <a:sym typeface="Consolas"/>
              </a:rPr>
              <a:t>class</a:t>
            </a:r>
            <a:r>
              <a:rPr b="0" i="0" lang="es-AR" sz="1200" u="none" cap="none" strike="noStrike">
                <a:solidFill>
                  <a:srgbClr val="000000"/>
                </a:solidFill>
                <a:latin typeface="Consolas"/>
                <a:ea typeface="Consolas"/>
                <a:cs typeface="Consolas"/>
                <a:sym typeface="Consolas"/>
              </a:rPr>
              <a:t>=</a:t>
            </a:r>
            <a:r>
              <a:rPr b="0" i="0" lang="es-AR" sz="1200" u="none" cap="none" strike="noStrike">
                <a:solidFill>
                  <a:srgbClr val="0000FF"/>
                </a:solidFill>
                <a:latin typeface="Consolas"/>
                <a:ea typeface="Consolas"/>
                <a:cs typeface="Consolas"/>
                <a:sym typeface="Consolas"/>
              </a:rPr>
              <a:t>"bar"</a:t>
            </a:r>
            <a:r>
              <a:rPr b="0" i="0" lang="es-AR" sz="1200" u="none" cap="none" strike="noStrike">
                <a:solidFill>
                  <a:srgbClr val="800000"/>
                </a:solidFill>
                <a:latin typeface="Consolas"/>
                <a:ea typeface="Consolas"/>
                <a:cs typeface="Consolas"/>
                <a:sym typeface="Consolas"/>
              </a:rPr>
              <a:t>&gt;</a:t>
            </a:r>
            <a:r>
              <a:rPr b="0" i="0" lang="es-AR" sz="1200" u="none" cap="none" strike="noStrike">
                <a:solidFill>
                  <a:srgbClr val="000000"/>
                </a:solidFill>
                <a:latin typeface="Consolas"/>
                <a:ea typeface="Consolas"/>
                <a:cs typeface="Consolas"/>
                <a:sym typeface="Consolas"/>
              </a:rPr>
              <a:t>Enlace</a:t>
            </a:r>
            <a:r>
              <a:rPr b="0" i="0" lang="es-AR" sz="1200" u="none" cap="none" strike="noStrike">
                <a:solidFill>
                  <a:srgbClr val="800000"/>
                </a:solidFill>
                <a:latin typeface="Consolas"/>
                <a:ea typeface="Consolas"/>
                <a:cs typeface="Consolas"/>
                <a:sym typeface="Consolas"/>
              </a:rPr>
              <a:t>&lt;/a&gt;</a:t>
            </a:r>
            <a:endParaRPr b="0" i="0" sz="1200" u="none" cap="none" strike="noStrike">
              <a:solidFill>
                <a:srgbClr val="8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200"/>
              <a:buFont typeface="Arial"/>
              <a:buNone/>
            </a:pPr>
            <a:r>
              <a:rPr b="0" i="0" lang="es-AR" sz="1200" u="none" cap="none" strike="noStrike">
                <a:solidFill>
                  <a:srgbClr val="800000"/>
                </a:solidFill>
                <a:latin typeface="Consolas"/>
                <a:ea typeface="Consolas"/>
                <a:cs typeface="Consolas"/>
                <a:sym typeface="Consolas"/>
              </a:rPr>
              <a:t>&lt;/p&gt;</a:t>
            </a:r>
            <a:endParaRPr b="0" i="0" sz="1200" u="none" cap="none" strike="noStrike">
              <a:solidFill>
                <a:srgbClr val="8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800000"/>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4"/>
          <p:cNvSpPr txBox="1"/>
          <p:nvPr>
            <p:ph type="ctrTitle"/>
          </p:nvPr>
        </p:nvSpPr>
        <p:spPr>
          <a:xfrm>
            <a:off x="1118516" y="389467"/>
            <a:ext cx="6858000" cy="73090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00000"/>
              <a:buFont typeface="Nunito"/>
              <a:buNone/>
            </a:pPr>
            <a:r>
              <a:rPr lang="es-AR"/>
              <a:t>Los nombres de las clases e IDs</a:t>
            </a:r>
            <a:endParaRPr/>
          </a:p>
        </p:txBody>
      </p:sp>
      <p:sp>
        <p:nvSpPr>
          <p:cNvPr id="266" name="Google Shape;266;p14"/>
          <p:cNvSpPr txBox="1"/>
          <p:nvPr>
            <p:ph idx="1" type="subTitle"/>
          </p:nvPr>
        </p:nvSpPr>
        <p:spPr>
          <a:xfrm>
            <a:off x="0" y="967404"/>
            <a:ext cx="8106033" cy="662292"/>
          </a:xfrm>
          <a:prstGeom prst="rect">
            <a:avLst/>
          </a:prstGeom>
          <a:noFill/>
          <a:ln>
            <a:noFill/>
          </a:ln>
        </p:spPr>
        <p:txBody>
          <a:bodyPr anchorCtr="0" anchor="t" bIns="34275" lIns="68575" spcFirstLastPara="1" rIns="68575" wrap="square" tIns="34275">
            <a:normAutofit/>
          </a:bodyPr>
          <a:lstStyle/>
          <a:p>
            <a:pPr indent="0" lvl="0" marL="0" rtl="0" algn="ctr">
              <a:lnSpc>
                <a:spcPct val="150000"/>
              </a:lnSpc>
              <a:spcBef>
                <a:spcPts val="0"/>
              </a:spcBef>
              <a:spcAft>
                <a:spcPts val="0"/>
              </a:spcAft>
              <a:buClr>
                <a:srgbClr val="000000"/>
              </a:buClr>
              <a:buSzPts val="1800"/>
              <a:buFont typeface="Arial"/>
              <a:buNone/>
            </a:pPr>
            <a:r>
              <a:rPr lang="es-AR" sz="1350">
                <a:solidFill>
                  <a:srgbClr val="000000"/>
                </a:solidFill>
                <a:highlight>
                  <a:srgbClr val="EAFF6A"/>
                </a:highlight>
                <a:latin typeface="DM Sans"/>
                <a:ea typeface="DM Sans"/>
                <a:cs typeface="DM Sans"/>
                <a:sym typeface="DM Sans"/>
              </a:rPr>
              <a:t>No es posible crear nombres separados por espacios.</a:t>
            </a:r>
            <a:endParaRPr sz="1350">
              <a:solidFill>
                <a:srgbClr val="000000"/>
              </a:solidFill>
              <a:highlight>
                <a:srgbClr val="EAFF6A"/>
              </a:highlight>
              <a:latin typeface="DM Sans"/>
              <a:ea typeface="DM Sans"/>
              <a:cs typeface="DM Sans"/>
              <a:sym typeface="DM Sans"/>
            </a:endParaRPr>
          </a:p>
          <a:p>
            <a:pPr indent="-361950" lvl="0" marL="457200" rtl="0" algn="ctr">
              <a:lnSpc>
                <a:spcPct val="90000"/>
              </a:lnSpc>
              <a:spcBef>
                <a:spcPts val="800"/>
              </a:spcBef>
              <a:spcAft>
                <a:spcPts val="0"/>
              </a:spcAft>
              <a:buClr>
                <a:schemeClr val="dk1"/>
              </a:buClr>
              <a:buSzPts val="1800"/>
              <a:buNone/>
            </a:pPr>
            <a:r>
              <a:t/>
            </a:r>
            <a:endParaRPr sz="1400"/>
          </a:p>
        </p:txBody>
      </p:sp>
      <p:sp>
        <p:nvSpPr>
          <p:cNvPr id="267" name="Google Shape;267;p14"/>
          <p:cNvSpPr/>
          <p:nvPr/>
        </p:nvSpPr>
        <p:spPr>
          <a:xfrm>
            <a:off x="1620825" y="1298550"/>
            <a:ext cx="5337900" cy="25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AR" sz="1800" u="none" cap="none" strike="noStrike">
                <a:solidFill>
                  <a:schemeClr val="dk1"/>
                </a:solidFill>
                <a:latin typeface="Nunito"/>
                <a:ea typeface="Nunito"/>
                <a:cs typeface="Nunito"/>
                <a:sym typeface="Nunito"/>
              </a:rPr>
              <a:t>La “joroba de camello”, permite que se puedan leer de forma más simple palabras compuestas.</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000"/>
              <a:buFont typeface="Arial"/>
              <a:buNone/>
            </a:pPr>
            <a:r>
              <a:rPr b="0" i="0" lang="es-AR" sz="1800" u="none" cap="none" strike="noStrike">
                <a:solidFill>
                  <a:schemeClr val="dk1"/>
                </a:solidFill>
                <a:latin typeface="Nunito"/>
                <a:ea typeface="Nunito"/>
                <a:cs typeface="Nunito"/>
                <a:sym typeface="Nunito"/>
              </a:rPr>
              <a:t>claseDeMaquetacion</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000"/>
              <a:buFont typeface="Arial"/>
              <a:buNone/>
            </a:pPr>
            <a:r>
              <a:rPr b="0" i="0" lang="es-AR" sz="1800" u="none" cap="none" strike="noStrike">
                <a:solidFill>
                  <a:schemeClr val="dk1"/>
                </a:solidFill>
                <a:latin typeface="Nunito"/>
                <a:ea typeface="Nunito"/>
                <a:cs typeface="Nunito"/>
                <a:sym typeface="Nunito"/>
              </a:rPr>
              <a:t>conBorde</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000"/>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2000"/>
              <a:buFont typeface="Arial"/>
              <a:buNone/>
            </a:pPr>
            <a:r>
              <a:rPr b="0" i="0" lang="es-AR" sz="1800" u="none" cap="none" strike="noStrike">
                <a:solidFill>
                  <a:schemeClr val="dk1"/>
                </a:solidFill>
                <a:latin typeface="Nunito"/>
                <a:ea typeface="Nunito"/>
                <a:cs typeface="Nunito"/>
                <a:sym typeface="Nunito"/>
              </a:rPr>
              <a:t>productosMasVendidos</a:t>
            </a:r>
            <a:endParaRPr b="0" i="0" sz="1800" u="none" cap="none" strike="noStrike">
              <a:solidFill>
                <a:schemeClr val="dk1"/>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2466AD"/>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7"/>
          <p:cNvSpPr txBox="1"/>
          <p:nvPr>
            <p:ph type="ctrTitle"/>
          </p:nvPr>
        </p:nvSpPr>
        <p:spPr>
          <a:xfrm>
            <a:off x="1169316" y="486489"/>
            <a:ext cx="6858000" cy="820148"/>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¿Cómo Modificar Elementos HTML Puntuales?</a:t>
            </a:r>
            <a:endParaRPr/>
          </a:p>
        </p:txBody>
      </p:sp>
      <p:sp>
        <p:nvSpPr>
          <p:cNvPr id="273" name="Google Shape;273;p7"/>
          <p:cNvSpPr/>
          <p:nvPr/>
        </p:nvSpPr>
        <p:spPr>
          <a:xfrm>
            <a:off x="770464" y="1501247"/>
            <a:ext cx="7645401" cy="20312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Recapitulando, podemos usar selectores de CSS genéricos para modificar y dar estilo a todos los elementos HTML que lleven la misma etiqueta </a:t>
            </a:r>
            <a:r>
              <a:rPr b="1" i="0" lang="es-AR" sz="1800" u="none" cap="none" strike="noStrike">
                <a:solidFill>
                  <a:srgbClr val="FF0000"/>
                </a:solidFill>
                <a:latin typeface="Nunito"/>
                <a:ea typeface="Nunito"/>
                <a:cs typeface="Nunito"/>
                <a:sym typeface="Nunito"/>
              </a:rPr>
              <a:t>(&lt;p&gt;, &lt;h1&gt;, &lt;ul&gt;, etc.).</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Pero, ¿qué sucedería en caso de querer seleccionar algún elemento en particular? Para esto, existen el atributo id y el atributo class.</a:t>
            </a:r>
            <a:endParaRPr/>
          </a:p>
          <a:p>
            <a:pPr indent="0" lvl="0" marL="0" marR="0" rtl="0" algn="l">
              <a:lnSpc>
                <a:spcPct val="100000"/>
              </a:lnSpc>
              <a:spcBef>
                <a:spcPts val="0"/>
              </a:spcBef>
              <a:spcAft>
                <a:spcPts val="0"/>
              </a:spcAft>
              <a:buNone/>
            </a:pPr>
            <a:br>
              <a:rPr b="0" i="0" lang="es-AR" sz="18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0"/>
          <p:cNvSpPr txBox="1"/>
          <p:nvPr>
            <p:ph type="ctrTitle"/>
          </p:nvPr>
        </p:nvSpPr>
        <p:spPr>
          <a:xfrm>
            <a:off x="1164163" y="139355"/>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Diferencia Entre ID Y Class</a:t>
            </a:r>
            <a:endParaRPr/>
          </a:p>
        </p:txBody>
      </p:sp>
      <p:sp>
        <p:nvSpPr>
          <p:cNvPr id="279" name="Google Shape;279;p10"/>
          <p:cNvSpPr/>
          <p:nvPr/>
        </p:nvSpPr>
        <p:spPr>
          <a:xfrm>
            <a:off x="770463" y="1052514"/>
            <a:ext cx="7645401" cy="23082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800" u="none" cap="none" strike="noStrike">
                <a:solidFill>
                  <a:schemeClr val="dk1"/>
                </a:solidFill>
                <a:latin typeface="Nunito"/>
                <a:ea typeface="Nunito"/>
                <a:cs typeface="Nunito"/>
                <a:sym typeface="Nunito"/>
              </a:rPr>
              <a:t>El atributo id permite seleccionar de manera específica un elemento HTML y darle un estilo único. En cambio, el atributo class sirve para dar estilo a varios elementos HTML al mismo tiempo.</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Es decir, un elemento HTML puede tener solo un ID que será aplicado únicamente a ese elemento pero se le puede aplicar muchas clases al mismo tiempo. Incluso, puede compartir una class con otros elementos.</a:t>
            </a:r>
            <a:br>
              <a:rPr b="0" i="0" lang="es-AR" sz="18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03"/>
          <p:cNvSpPr txBox="1"/>
          <p:nvPr>
            <p:ph type="ctrTitle"/>
          </p:nvPr>
        </p:nvSpPr>
        <p:spPr>
          <a:xfrm>
            <a:off x="1164163" y="139355"/>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Diferencia Entre ID Y Class</a:t>
            </a:r>
            <a:endParaRPr/>
          </a:p>
        </p:txBody>
      </p:sp>
      <p:sp>
        <p:nvSpPr>
          <p:cNvPr id="285" name="Google Shape;285;p103"/>
          <p:cNvSpPr/>
          <p:nvPr/>
        </p:nvSpPr>
        <p:spPr>
          <a:xfrm>
            <a:off x="249767" y="976314"/>
            <a:ext cx="8483599" cy="1323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Imaginemos que hacemos un sitio con los integrantes de mi familia. Mi perro Ron sería una &lt;p&gt; en mi HTML. Ron es único y, por lo tanto, tendrá un id exclusivo para él.</a:t>
            </a:r>
            <a:endParaRPr/>
          </a:p>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id="Ron"</a:t>
            </a:r>
            <a:endParaRPr/>
          </a:p>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No obstante, Ron comparte algunas características con otros integrantes. Por ejemplo, es un perro y es una mascota.</a:t>
            </a:r>
            <a:endParaRPr/>
          </a:p>
        </p:txBody>
      </p:sp>
      <p:pic>
        <p:nvPicPr>
          <p:cNvPr id="286" name="Google Shape;286;p103"/>
          <p:cNvPicPr preferRelativeResize="0"/>
          <p:nvPr/>
        </p:nvPicPr>
        <p:blipFill rotWithShape="1">
          <a:blip r:embed="rId3">
            <a:alphaModFix/>
          </a:blip>
          <a:srcRect b="0" l="0" r="0" t="0"/>
          <a:stretch/>
        </p:blipFill>
        <p:spPr>
          <a:xfrm>
            <a:off x="1547813" y="2413630"/>
            <a:ext cx="6057900" cy="600075"/>
          </a:xfrm>
          <a:prstGeom prst="rect">
            <a:avLst/>
          </a:prstGeom>
          <a:noFill/>
          <a:ln>
            <a:noFill/>
          </a:ln>
        </p:spPr>
      </p:pic>
      <p:sp>
        <p:nvSpPr>
          <p:cNvPr id="287" name="Google Shape;287;p103"/>
          <p:cNvSpPr/>
          <p:nvPr/>
        </p:nvSpPr>
        <p:spPr>
          <a:xfrm>
            <a:off x="110067" y="3149601"/>
            <a:ext cx="8763000"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Si quisiéramos asignar alguna de estas características a otros integrantes de mi familia al mismo tiempo, tendríamos que usar el atributo class. Por ejemplo, a mi gato Limón.</a:t>
            </a:r>
            <a:endParaRPr/>
          </a:p>
          <a:p>
            <a:pPr indent="0" lvl="0" marL="0" marR="0" rtl="0" algn="l">
              <a:lnSpc>
                <a:spcPct val="100000"/>
              </a:lnSpc>
              <a:spcBef>
                <a:spcPts val="0"/>
              </a:spcBef>
              <a:spcAft>
                <a:spcPts val="0"/>
              </a:spcAft>
              <a:buNone/>
            </a:pPr>
            <a:br>
              <a:rPr b="0" i="0" lang="es-AR" sz="1600" u="none" cap="none" strike="noStrike">
                <a:solidFill>
                  <a:srgbClr val="000000"/>
                </a:solidFill>
                <a:latin typeface="Arial"/>
                <a:ea typeface="Arial"/>
                <a:cs typeface="Arial"/>
                <a:sym typeface="Arial"/>
              </a:rPr>
            </a:br>
            <a:endParaRPr b="0" i="0" sz="1600" u="none" cap="none" strike="noStrike">
              <a:solidFill>
                <a:schemeClr val="dk1"/>
              </a:solidFill>
              <a:latin typeface="Nunito"/>
              <a:ea typeface="Nunito"/>
              <a:cs typeface="Nunito"/>
              <a:sym typeface="Nunito"/>
            </a:endParaRPr>
          </a:p>
        </p:txBody>
      </p:sp>
      <p:pic>
        <p:nvPicPr>
          <p:cNvPr id="288" name="Google Shape;288;p103"/>
          <p:cNvPicPr preferRelativeResize="0"/>
          <p:nvPr/>
        </p:nvPicPr>
        <p:blipFill rotWithShape="1">
          <a:blip r:embed="rId4">
            <a:alphaModFix/>
          </a:blip>
          <a:srcRect b="0" l="0" r="0" t="0"/>
          <a:stretch/>
        </p:blipFill>
        <p:spPr>
          <a:xfrm>
            <a:off x="1442508" y="3811058"/>
            <a:ext cx="6505575" cy="70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coquito-min.jpg" id="293" name="Google Shape;293;p104"/>
          <p:cNvPicPr preferRelativeResize="0"/>
          <p:nvPr/>
        </p:nvPicPr>
        <p:blipFill rotWithShape="1">
          <a:blip r:embed="rId3">
            <a:alphaModFix/>
          </a:blip>
          <a:srcRect b="0" l="0" r="0" t="0"/>
          <a:stretch/>
        </p:blipFill>
        <p:spPr>
          <a:xfrm>
            <a:off x="2187575" y="919162"/>
            <a:ext cx="4572000" cy="3429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05"/>
          <p:cNvSpPr txBox="1"/>
          <p:nvPr>
            <p:ph type="ctrTitle"/>
          </p:nvPr>
        </p:nvSpPr>
        <p:spPr>
          <a:xfrm>
            <a:off x="1143004" y="233655"/>
            <a:ext cx="6858000" cy="820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556"/>
              <a:buFont typeface="Nunito"/>
              <a:buNone/>
            </a:pPr>
            <a:r>
              <a:rPr lang="es-AR"/>
              <a:t>Teoría del Box Model</a:t>
            </a:r>
            <a:endParaRPr/>
          </a:p>
        </p:txBody>
      </p:sp>
      <p:sp>
        <p:nvSpPr>
          <p:cNvPr id="299" name="Google Shape;299;p105"/>
          <p:cNvSpPr/>
          <p:nvPr/>
        </p:nvSpPr>
        <p:spPr>
          <a:xfrm>
            <a:off x="190500" y="1985249"/>
            <a:ext cx="8763000" cy="173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s-AR" sz="1600">
                <a:solidFill>
                  <a:schemeClr val="dk1"/>
                </a:solidFill>
                <a:latin typeface="Nunito"/>
                <a:ea typeface="Nunito"/>
                <a:cs typeface="Nunito"/>
                <a:sym typeface="Nunito"/>
              </a:rPr>
              <a:t>En CSS, el Box Model es un concepto fundamental que describe cómo se diseñan y colocan los elementos HTML en la página web. </a:t>
            </a:r>
            <a:endParaRPr sz="16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sz="16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lang="es-AR" sz="1600">
                <a:solidFill>
                  <a:schemeClr val="dk1"/>
                </a:solidFill>
                <a:latin typeface="Nunito"/>
                <a:ea typeface="Nunito"/>
                <a:cs typeface="Nunito"/>
                <a:sym typeface="Nunito"/>
              </a:rPr>
              <a:t>Cada elemento se considera como una caja que puede tener propiedades de dimensiones, padding (relleno), borde (border) y margen (margin). Estas propiedades afectan cómo los elementos interactúan entre sí y con el diseño de la página.</a:t>
            </a:r>
            <a:endParaRPr/>
          </a:p>
          <a:p>
            <a:pPr indent="0" lvl="0" marL="0" marR="0" rtl="0" algn="l">
              <a:lnSpc>
                <a:spcPct val="100000"/>
              </a:lnSpc>
              <a:spcBef>
                <a:spcPts val="0"/>
              </a:spcBef>
              <a:spcAft>
                <a:spcPts val="0"/>
              </a:spcAft>
              <a:buNone/>
            </a:pPr>
            <a:br>
              <a:rPr b="0" i="0" lang="es-AR" sz="1600" u="none" cap="none" strike="noStrike">
                <a:solidFill>
                  <a:srgbClr val="000000"/>
                </a:solidFill>
                <a:latin typeface="Arial"/>
                <a:ea typeface="Arial"/>
                <a:cs typeface="Arial"/>
                <a:sym typeface="Arial"/>
              </a:rPr>
            </a:br>
            <a:endParaRPr b="0" i="0" sz="1600" u="none" cap="none" strike="noStrike">
              <a:solidFill>
                <a:schemeClr val="dk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0308206602_0_6"/>
          <p:cNvSpPr txBox="1"/>
          <p:nvPr>
            <p:ph type="ctrTitle"/>
          </p:nvPr>
        </p:nvSpPr>
        <p:spPr>
          <a:xfrm>
            <a:off x="1071029" y="1079155"/>
            <a:ext cx="6858000" cy="820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556"/>
              <a:buFont typeface="Nunito"/>
              <a:buNone/>
            </a:pPr>
            <a:r>
              <a:rPr lang="es-AR"/>
              <a:t>¡A Practicar Con Selectores!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0308206602_0_46"/>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Clr>
                <a:schemeClr val="accent3"/>
              </a:buClr>
              <a:buSzPts val="4100"/>
              <a:buFont typeface="Nunito"/>
              <a:buNone/>
            </a:pPr>
            <a:r>
              <a:rPr lang="es-AR">
                <a:solidFill>
                  <a:schemeClr val="accent3"/>
                </a:solidFill>
              </a:rPr>
              <a:t>Pseudo-Selectores</a:t>
            </a:r>
            <a:endParaRPr>
              <a:solidFill>
                <a:schemeClr val="accent3"/>
              </a:solidFill>
            </a:endParaRPr>
          </a:p>
          <a:p>
            <a:pPr indent="0" lvl="0" marL="0" rtl="0" algn="ctr">
              <a:spcBef>
                <a:spcPts val="0"/>
              </a:spcBef>
              <a:spcAft>
                <a:spcPts val="0"/>
              </a:spcAft>
              <a:buNone/>
            </a:pPr>
            <a:r>
              <a:t/>
            </a:r>
            <a:endParaRPr/>
          </a:p>
        </p:txBody>
      </p:sp>
      <p:sp>
        <p:nvSpPr>
          <p:cNvPr id="310" name="Google Shape;310;g20308206602_0_46"/>
          <p:cNvSpPr txBox="1"/>
          <p:nvPr>
            <p:ph idx="1" type="subTitle"/>
          </p:nvPr>
        </p:nvSpPr>
        <p:spPr>
          <a:xfrm>
            <a:off x="1143000" y="2184824"/>
            <a:ext cx="6858000" cy="1707000"/>
          </a:xfrm>
          <a:prstGeom prst="rect">
            <a:avLst/>
          </a:prstGeom>
        </p:spPr>
        <p:txBody>
          <a:bodyPr anchorCtr="0" anchor="t" bIns="34275" lIns="68575" spcFirstLastPara="1" rIns="68575" wrap="square" tIns="34275">
            <a:normAutofit lnSpcReduction="10000"/>
          </a:bodyPr>
          <a:lstStyle/>
          <a:p>
            <a:pPr indent="-342900" lvl="0" marL="457200" rtl="0" algn="l">
              <a:spcBef>
                <a:spcPts val="800"/>
              </a:spcBef>
              <a:spcAft>
                <a:spcPts val="0"/>
              </a:spcAft>
              <a:buSzPts val="1800"/>
              <a:buChar char="●"/>
            </a:pPr>
            <a:r>
              <a:rPr lang="es-AR"/>
              <a:t>Comprender qué son los pseudo-selectores y cómo se utilizan en CSS.</a:t>
            </a:r>
            <a:endParaRPr/>
          </a:p>
          <a:p>
            <a:pPr indent="0" lvl="0" marL="457200" rtl="0" algn="l">
              <a:spcBef>
                <a:spcPts val="800"/>
              </a:spcBef>
              <a:spcAft>
                <a:spcPts val="0"/>
              </a:spcAft>
              <a:buNone/>
            </a:pPr>
            <a:r>
              <a:t/>
            </a:r>
            <a:endParaRPr/>
          </a:p>
          <a:p>
            <a:pPr indent="-342900" lvl="0" marL="457200" rtl="0" algn="l">
              <a:spcBef>
                <a:spcPts val="800"/>
              </a:spcBef>
              <a:spcAft>
                <a:spcPts val="0"/>
              </a:spcAft>
              <a:buSzPts val="1800"/>
              <a:buChar char="●"/>
            </a:pPr>
            <a:r>
              <a:rPr lang="es-AR"/>
              <a:t>Aprender a aplicar pseudo-clases y pseudo-elementos para estilizar elementos HTML de forma dinámica.</a:t>
            </a:r>
            <a:endParaRPr/>
          </a:p>
          <a:p>
            <a:pPr indent="0" lvl="0" marL="45720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88" name="Google Shape;188;p2"/>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89" name="Google Shape;189;p2"/>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descr="Te falta CSS en 2022 | Frases de tecnologia, Programadoras, Memes" id="190" name="Google Shape;190;p2"/>
          <p:cNvPicPr preferRelativeResize="0"/>
          <p:nvPr/>
        </p:nvPicPr>
        <p:blipFill rotWithShape="1">
          <a:blip r:embed="rId5">
            <a:alphaModFix/>
          </a:blip>
          <a:srcRect b="32501" l="1" r="-203" t="34997"/>
          <a:stretch/>
        </p:blipFill>
        <p:spPr>
          <a:xfrm>
            <a:off x="1900444" y="1464734"/>
            <a:ext cx="5464104" cy="1752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06"/>
          <p:cNvSpPr txBox="1"/>
          <p:nvPr>
            <p:ph type="ctrTitle"/>
          </p:nvPr>
        </p:nvSpPr>
        <p:spPr>
          <a:xfrm>
            <a:off x="1164163" y="139355"/>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Pseudo-Selectores</a:t>
            </a:r>
            <a:endParaRPr/>
          </a:p>
        </p:txBody>
      </p:sp>
      <p:sp>
        <p:nvSpPr>
          <p:cNvPr id="316" name="Google Shape;316;p106"/>
          <p:cNvSpPr/>
          <p:nvPr/>
        </p:nvSpPr>
        <p:spPr>
          <a:xfrm>
            <a:off x="249767" y="976314"/>
            <a:ext cx="8483599"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Los pseudo-selectores son </a:t>
            </a:r>
            <a:r>
              <a:rPr b="1" i="0" lang="es-AR" sz="1600" u="none" cap="none" strike="noStrike">
                <a:solidFill>
                  <a:schemeClr val="dk1"/>
                </a:solidFill>
                <a:latin typeface="Nunito"/>
                <a:ea typeface="Nunito"/>
                <a:cs typeface="Nunito"/>
                <a:sym typeface="Nunito"/>
              </a:rPr>
              <a:t>palabras clave</a:t>
            </a:r>
            <a:r>
              <a:rPr b="0" i="0" lang="es-AR" sz="1600" u="none" cap="none" strike="noStrike">
                <a:solidFill>
                  <a:schemeClr val="dk1"/>
                </a:solidFill>
                <a:latin typeface="Nunito"/>
                <a:ea typeface="Nunito"/>
                <a:cs typeface="Nunito"/>
                <a:sym typeface="Nunito"/>
              </a:rPr>
              <a:t> que se añaden a los selectores para especificar diferentes estados. Es decir, se </a:t>
            </a:r>
            <a:r>
              <a:rPr b="1" i="0" lang="es-AR" sz="1600" u="none" cap="none" strike="noStrike">
                <a:solidFill>
                  <a:schemeClr val="dk1"/>
                </a:solidFill>
                <a:latin typeface="Nunito"/>
                <a:ea typeface="Nunito"/>
                <a:cs typeface="Nunito"/>
                <a:sym typeface="Nunito"/>
              </a:rPr>
              <a:t>activan</a:t>
            </a:r>
            <a:r>
              <a:rPr b="0" i="0" lang="es-AR" sz="1600" u="none" cap="none" strike="noStrike">
                <a:solidFill>
                  <a:schemeClr val="dk1"/>
                </a:solidFill>
                <a:latin typeface="Nunito"/>
                <a:ea typeface="Nunito"/>
                <a:cs typeface="Nunito"/>
                <a:sym typeface="Nunito"/>
              </a:rPr>
              <a:t> dependiendo de lo que haga el usuario. Por lo tanto, si los elementos a los que se aplican estos pseudo-selectores cumplen con estas condiciones o estados, se aplicarán los estilos dados.</a:t>
            </a:r>
            <a:endParaRPr/>
          </a:p>
        </p:txBody>
      </p:sp>
      <p:sp>
        <p:nvSpPr>
          <p:cNvPr id="317" name="Google Shape;317;p106"/>
          <p:cNvSpPr/>
          <p:nvPr/>
        </p:nvSpPr>
        <p:spPr>
          <a:xfrm>
            <a:off x="110067" y="2218268"/>
            <a:ext cx="876300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600" u="none" cap="none" strike="noStrike">
                <a:solidFill>
                  <a:schemeClr val="dk1"/>
                </a:solidFill>
                <a:latin typeface="Nunito"/>
                <a:ea typeface="Nunito"/>
                <a:cs typeface="Nunito"/>
                <a:sym typeface="Nunito"/>
              </a:rPr>
              <a:t>Regla general:</a:t>
            </a:r>
            <a:r>
              <a:rPr b="0" i="0" lang="es-AR" sz="1600" u="none" cap="none" strike="noStrike">
                <a:solidFill>
                  <a:schemeClr val="dk1"/>
                </a:solidFill>
                <a:latin typeface="Nunito"/>
                <a:ea typeface="Nunito"/>
                <a:cs typeface="Nunito"/>
                <a:sym typeface="Nunito"/>
              </a:rPr>
              <a:t> Los pseudo-selectores se escriben en la Hoja de Estilos, seleccionando un elemento HTML seguido por ":" y el nombre del pseudo selector. Por ejemplo:</a:t>
            </a:r>
            <a:br>
              <a:rPr b="0" i="0" lang="es-AR" sz="1600" u="none" cap="none" strike="noStrike">
                <a:solidFill>
                  <a:srgbClr val="000000"/>
                </a:solidFill>
                <a:latin typeface="Arial"/>
                <a:ea typeface="Arial"/>
                <a:cs typeface="Arial"/>
                <a:sym typeface="Arial"/>
              </a:rPr>
            </a:br>
            <a:endParaRPr b="0" i="0" sz="1600" u="none" cap="none" strike="noStrike">
              <a:solidFill>
                <a:schemeClr val="dk1"/>
              </a:solidFill>
              <a:latin typeface="Nunito"/>
              <a:ea typeface="Nunito"/>
              <a:cs typeface="Nunito"/>
              <a:sym typeface="Nunito"/>
            </a:endParaRPr>
          </a:p>
        </p:txBody>
      </p:sp>
      <p:pic>
        <p:nvPicPr>
          <p:cNvPr id="318" name="Google Shape;318;p106"/>
          <p:cNvPicPr preferRelativeResize="0"/>
          <p:nvPr/>
        </p:nvPicPr>
        <p:blipFill rotWithShape="1">
          <a:blip r:embed="rId3">
            <a:alphaModFix/>
          </a:blip>
          <a:srcRect b="0" l="0" r="0" t="0"/>
          <a:stretch/>
        </p:blipFill>
        <p:spPr>
          <a:xfrm>
            <a:off x="2500313" y="3049224"/>
            <a:ext cx="4143375" cy="39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0308206602_0_52"/>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solidFill>
                  <a:schemeClr val="accent3"/>
                </a:solidFill>
              </a:rPr>
              <a:t>Pseudo-Selectores</a:t>
            </a:r>
            <a:endParaRPr>
              <a:solidFill>
                <a:schemeClr val="accent3"/>
              </a:solidFill>
            </a:endParaRPr>
          </a:p>
          <a:p>
            <a:pPr indent="0" lvl="0" marL="0" rtl="0" algn="ctr">
              <a:spcBef>
                <a:spcPts val="0"/>
              </a:spcBef>
              <a:spcAft>
                <a:spcPts val="0"/>
              </a:spcAft>
              <a:buNone/>
            </a:pPr>
            <a:r>
              <a:t/>
            </a:r>
            <a:endParaRPr/>
          </a:p>
        </p:txBody>
      </p:sp>
      <p:sp>
        <p:nvSpPr>
          <p:cNvPr id="324" name="Google Shape;324;g20308206602_0_52"/>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AR"/>
              <a:t>Se dividen principalmente en dos categorías: pseudo-clases y pseudo-elementos.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0308206602_0_59"/>
          <p:cNvSpPr txBox="1"/>
          <p:nvPr>
            <p:ph type="ctrTitle"/>
          </p:nvPr>
        </p:nvSpPr>
        <p:spPr>
          <a:xfrm>
            <a:off x="1143000" y="380473"/>
            <a:ext cx="6858000" cy="7605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Pseudo-Clases</a:t>
            </a:r>
            <a:endParaRPr/>
          </a:p>
        </p:txBody>
      </p:sp>
      <p:sp>
        <p:nvSpPr>
          <p:cNvPr id="330" name="Google Shape;330;g20308206602_0_59"/>
          <p:cNvSpPr txBox="1"/>
          <p:nvPr>
            <p:ph idx="1" type="subTitle"/>
          </p:nvPr>
        </p:nvSpPr>
        <p:spPr>
          <a:xfrm>
            <a:off x="1143000" y="1707447"/>
            <a:ext cx="6858000" cy="2235900"/>
          </a:xfrm>
          <a:prstGeom prst="rect">
            <a:avLst/>
          </a:prstGeom>
        </p:spPr>
        <p:txBody>
          <a:bodyPr anchorCtr="0" anchor="t" bIns="34275" lIns="68575" spcFirstLastPara="1" rIns="68575" wrap="square" tIns="34275">
            <a:normAutofit lnSpcReduction="10000"/>
          </a:bodyPr>
          <a:lstStyle/>
          <a:p>
            <a:pPr indent="0" lvl="0" marL="0" rtl="0" algn="ctr">
              <a:spcBef>
                <a:spcPts val="800"/>
              </a:spcBef>
              <a:spcAft>
                <a:spcPts val="0"/>
              </a:spcAft>
              <a:buNone/>
            </a:pPr>
            <a:r>
              <a:t/>
            </a:r>
            <a:endParaRPr/>
          </a:p>
          <a:p>
            <a:pPr indent="0" lvl="0" marL="0" rtl="0" algn="ctr">
              <a:spcBef>
                <a:spcPts val="800"/>
              </a:spcBef>
              <a:spcAft>
                <a:spcPts val="0"/>
              </a:spcAft>
              <a:buNone/>
            </a:pPr>
            <a:r>
              <a:rPr lang="es-AR"/>
              <a:t>Las pseudo-clases se utilizan para definir el estado de un elemento. Un estado puede depender de la interacción del usuario, como cuando un usuario pasa el cursor sobre un enlace, o puede reflejar el estado del contenido, como el primer hijo de un tipo específico dentro de su contenedor. Estos son algunos ejemplos comunes de pseudo-clases:</a:t>
            </a:r>
            <a:endParaRPr/>
          </a:p>
          <a:p>
            <a:pPr indent="0" lvl="0" marL="0" rtl="0" algn="ctr">
              <a:spcBef>
                <a:spcPts val="8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0308206602_0_66"/>
          <p:cNvSpPr txBox="1"/>
          <p:nvPr>
            <p:ph idx="1" type="subTitle"/>
          </p:nvPr>
        </p:nvSpPr>
        <p:spPr>
          <a:xfrm>
            <a:off x="1143000" y="380476"/>
            <a:ext cx="6858000" cy="4239300"/>
          </a:xfrm>
          <a:prstGeom prst="rect">
            <a:avLst/>
          </a:prstGeom>
        </p:spPr>
        <p:txBody>
          <a:bodyPr anchorCtr="0" anchor="t" bIns="34275" lIns="68575" spcFirstLastPara="1" rIns="68575" wrap="square" tIns="34275">
            <a:normAutofit fontScale="77500" lnSpcReduction="20000"/>
          </a:bodyPr>
          <a:lstStyle/>
          <a:p>
            <a:pPr indent="-317182" lvl="0" marL="457200" rtl="0" algn="l">
              <a:spcBef>
                <a:spcPts val="800"/>
              </a:spcBef>
              <a:spcAft>
                <a:spcPts val="0"/>
              </a:spcAft>
              <a:buSzPct val="100000"/>
              <a:buChar char="●"/>
            </a:pPr>
            <a:r>
              <a:rPr lang="es-AR"/>
              <a:t>:</a:t>
            </a:r>
            <a:r>
              <a:rPr b="1" lang="es-AR"/>
              <a:t>hover</a:t>
            </a:r>
            <a:r>
              <a:rPr lang="es-AR"/>
              <a:t>: Aplica estilo a un elemento cuando el usuario sitúa el cursor sobre él. Comúnmente usado en enlaces, botones y otros elementos interactivos.</a:t>
            </a:r>
            <a:endParaRPr/>
          </a:p>
          <a:p>
            <a:pPr indent="0" lvl="0" marL="457200" rtl="0" algn="l">
              <a:spcBef>
                <a:spcPts val="800"/>
              </a:spcBef>
              <a:spcAft>
                <a:spcPts val="0"/>
              </a:spcAft>
              <a:buNone/>
            </a:pPr>
            <a:r>
              <a:t/>
            </a:r>
            <a:endParaRPr/>
          </a:p>
          <a:p>
            <a:pPr indent="-317182" lvl="0" marL="457200" rtl="0" algn="l">
              <a:spcBef>
                <a:spcPts val="800"/>
              </a:spcBef>
              <a:spcAft>
                <a:spcPts val="0"/>
              </a:spcAft>
              <a:buSzPct val="100000"/>
              <a:buChar char="●"/>
            </a:pPr>
            <a:r>
              <a:rPr lang="es-AR"/>
              <a:t>:</a:t>
            </a:r>
            <a:r>
              <a:rPr b="1" lang="es-AR"/>
              <a:t>focus</a:t>
            </a:r>
            <a:r>
              <a:rPr lang="es-AR"/>
              <a:t>: Activa un estilo cuando un elemento recibe el foco, generalmente a través de la entrada del teclado (como tabulación) o al hacer clic en un formulario o campo de entrada.</a:t>
            </a:r>
            <a:endParaRPr/>
          </a:p>
          <a:p>
            <a:pPr indent="0" lvl="0" marL="457200" rtl="0" algn="l">
              <a:spcBef>
                <a:spcPts val="800"/>
              </a:spcBef>
              <a:spcAft>
                <a:spcPts val="0"/>
              </a:spcAft>
              <a:buNone/>
            </a:pPr>
            <a:r>
              <a:t/>
            </a:r>
            <a:endParaRPr/>
          </a:p>
          <a:p>
            <a:pPr indent="-317182" lvl="0" marL="457200" rtl="0" algn="l">
              <a:spcBef>
                <a:spcPts val="800"/>
              </a:spcBef>
              <a:spcAft>
                <a:spcPts val="0"/>
              </a:spcAft>
              <a:buSzPct val="100000"/>
              <a:buChar char="●"/>
            </a:pPr>
            <a:r>
              <a:rPr lang="es-AR"/>
              <a:t>:</a:t>
            </a:r>
            <a:r>
              <a:rPr b="1" lang="es-AR"/>
              <a:t>active</a:t>
            </a:r>
            <a:r>
              <a:rPr lang="es-AR"/>
              <a:t>: Se aplica durante el tiempo que un elemento es activado por el usuario, como el momento en que se hace clic en un enlace o botón.</a:t>
            </a:r>
            <a:endParaRPr/>
          </a:p>
          <a:p>
            <a:pPr indent="0" lvl="0" marL="457200" rtl="0" algn="l">
              <a:spcBef>
                <a:spcPts val="800"/>
              </a:spcBef>
              <a:spcAft>
                <a:spcPts val="0"/>
              </a:spcAft>
              <a:buNone/>
            </a:pPr>
            <a:r>
              <a:t/>
            </a:r>
            <a:endParaRPr/>
          </a:p>
          <a:p>
            <a:pPr indent="-317182" lvl="0" marL="457200" rtl="0" algn="l">
              <a:spcBef>
                <a:spcPts val="800"/>
              </a:spcBef>
              <a:spcAft>
                <a:spcPts val="0"/>
              </a:spcAft>
              <a:buSzPct val="100000"/>
              <a:buChar char="●"/>
            </a:pPr>
            <a:r>
              <a:rPr lang="es-AR"/>
              <a:t>:f</a:t>
            </a:r>
            <a:r>
              <a:rPr b="1" lang="es-AR"/>
              <a:t>irst-child y :last-child:</a:t>
            </a:r>
            <a:r>
              <a:rPr lang="es-AR"/>
              <a:t> Seleccionan el primer o último elemento dentro de su contenedor, respectivamente.</a:t>
            </a:r>
            <a:endParaRPr/>
          </a:p>
          <a:p>
            <a:pPr indent="0" lvl="0" marL="457200" rtl="0" algn="l">
              <a:spcBef>
                <a:spcPts val="800"/>
              </a:spcBef>
              <a:spcAft>
                <a:spcPts val="0"/>
              </a:spcAft>
              <a:buNone/>
            </a:pPr>
            <a:r>
              <a:t/>
            </a:r>
            <a:endParaRPr/>
          </a:p>
          <a:p>
            <a:pPr indent="-317182" lvl="0" marL="457200" rtl="0" algn="l">
              <a:spcBef>
                <a:spcPts val="800"/>
              </a:spcBef>
              <a:spcAft>
                <a:spcPts val="0"/>
              </a:spcAft>
              <a:buSzPct val="100000"/>
              <a:buChar char="●"/>
            </a:pPr>
            <a:r>
              <a:rPr lang="es-AR"/>
              <a:t>:</a:t>
            </a:r>
            <a:r>
              <a:rPr b="1" lang="es-AR"/>
              <a:t>nth-child(an+b): </a:t>
            </a:r>
            <a:r>
              <a:rPr lang="es-AR"/>
              <a:t>Permite estilos complejos basados en la posición de un elemento en relación con sus hermanos, utilizando una fórmula para determinar qué elementos seleccionar.</a:t>
            </a:r>
            <a:endParaRPr/>
          </a:p>
          <a:p>
            <a:pPr indent="0" lvl="0" marL="457200" rtl="0" algn="l">
              <a:spcBef>
                <a:spcPts val="800"/>
              </a:spcBef>
              <a:spcAft>
                <a:spcPts val="0"/>
              </a:spcAft>
              <a:buNone/>
            </a:pPr>
            <a:r>
              <a:t/>
            </a:r>
            <a:endParaRPr/>
          </a:p>
          <a:p>
            <a:pPr indent="-317182" lvl="0" marL="457200" rtl="0" algn="l">
              <a:spcBef>
                <a:spcPts val="800"/>
              </a:spcBef>
              <a:spcAft>
                <a:spcPts val="0"/>
              </a:spcAft>
              <a:buSzPct val="100000"/>
              <a:buChar char="●"/>
            </a:pPr>
            <a:r>
              <a:rPr b="1" lang="es-AR"/>
              <a:t>:not(selector): </a:t>
            </a:r>
            <a:r>
              <a:rPr lang="es-AR"/>
              <a:t>Excluye del conjunto de elementos seleccionados aquellos que coinciden con el selector especificado.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07"/>
          <p:cNvSpPr txBox="1"/>
          <p:nvPr>
            <p:ph type="ctrTitle"/>
          </p:nvPr>
        </p:nvSpPr>
        <p:spPr>
          <a:xfrm>
            <a:off x="465668" y="139354"/>
            <a:ext cx="8144932" cy="97824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Los Pseudo-Selectores más frecuentes</a:t>
            </a:r>
            <a:endParaRPr/>
          </a:p>
        </p:txBody>
      </p:sp>
      <p:sp>
        <p:nvSpPr>
          <p:cNvPr id="341" name="Google Shape;341;p107"/>
          <p:cNvSpPr/>
          <p:nvPr/>
        </p:nvSpPr>
        <p:spPr>
          <a:xfrm>
            <a:off x="249767" y="976314"/>
            <a:ext cx="8483599"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600" u="none" cap="none" strike="noStrike">
                <a:solidFill>
                  <a:srgbClr val="FF0000"/>
                </a:solidFill>
                <a:latin typeface="Nunito"/>
                <a:ea typeface="Nunito"/>
                <a:cs typeface="Nunito"/>
                <a:sym typeface="Nunito"/>
              </a:rPr>
              <a:t>Hover (elemento:hover):</a:t>
            </a:r>
            <a:r>
              <a:rPr b="0" i="0" lang="es-AR" sz="1600" u="none" cap="none" strike="noStrike">
                <a:solidFill>
                  <a:schemeClr val="dk1"/>
                </a:solidFill>
                <a:latin typeface="Nunito"/>
                <a:ea typeface="Nunito"/>
                <a:cs typeface="Nunito"/>
                <a:sym typeface="Nunito"/>
              </a:rPr>
              <a:t> La regla CSS se aplicará únicamente cuando el usuario pase el mouse por encima del elemento indicado. Por ejemplo:</a:t>
            </a:r>
            <a:endParaRPr/>
          </a:p>
        </p:txBody>
      </p:sp>
      <p:sp>
        <p:nvSpPr>
          <p:cNvPr id="342" name="Google Shape;342;p107"/>
          <p:cNvSpPr/>
          <p:nvPr/>
        </p:nvSpPr>
        <p:spPr>
          <a:xfrm>
            <a:off x="110067" y="2218268"/>
            <a:ext cx="8763000" cy="28622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En este caso, cada vez que se pase el mouse por encima de un &lt;h1&gt; se activará regla CSS expresada entre las llaves, haciendo que el color de la letra cambie a rojo.</a:t>
            </a:r>
            <a:endParaRPr/>
          </a:p>
          <a:p>
            <a:pPr indent="0" lvl="0" marL="0" marR="0" rtl="0" algn="l">
              <a:lnSpc>
                <a:spcPct val="100000"/>
              </a:lnSpc>
              <a:spcBef>
                <a:spcPts val="0"/>
              </a:spcBef>
              <a:spcAft>
                <a:spcPts val="0"/>
              </a:spcAft>
              <a:buNone/>
            </a:pPr>
            <a:r>
              <a:rPr b="1" i="0" lang="es-AR" sz="1600" u="none" cap="none" strike="noStrike">
                <a:solidFill>
                  <a:srgbClr val="FF0000"/>
                </a:solidFill>
                <a:latin typeface="Nunito"/>
                <a:ea typeface="Nunito"/>
                <a:cs typeface="Nunito"/>
                <a:sym typeface="Nunito"/>
              </a:rPr>
              <a:t>Active (elemento:active)</a:t>
            </a:r>
            <a:r>
              <a:rPr b="0" i="0" lang="es-AR" sz="1600" u="none" cap="none" strike="noStrike">
                <a:solidFill>
                  <a:schemeClr val="dk1"/>
                </a:solidFill>
                <a:latin typeface="Nunito"/>
                <a:ea typeface="Nunito"/>
                <a:cs typeface="Nunito"/>
                <a:sym typeface="Nunito"/>
              </a:rPr>
              <a:t>: La regla CSS se aplicará cuando el elemento esté siendo activado. Por ejemplo:</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En este caso, cuando se haga click en el elemento con id="ejemplo" se activará la regla CSS expresada entre las llaves, haciendo que el color de fondo se ponga verde.</a:t>
            </a:r>
            <a:endParaRPr/>
          </a:p>
          <a:p>
            <a:pPr indent="0" lvl="0" marL="0" marR="0" rtl="0" algn="l">
              <a:lnSpc>
                <a:spcPct val="100000"/>
              </a:lnSpc>
              <a:spcBef>
                <a:spcPts val="0"/>
              </a:spcBef>
              <a:spcAft>
                <a:spcPts val="0"/>
              </a:spcAft>
              <a:buNone/>
            </a:pPr>
            <a:br>
              <a:rPr b="0" i="0" lang="es-AR" sz="1600" u="none" cap="none" strike="noStrike">
                <a:solidFill>
                  <a:srgbClr val="000000"/>
                </a:solidFill>
                <a:latin typeface="Arial"/>
                <a:ea typeface="Arial"/>
                <a:cs typeface="Arial"/>
                <a:sym typeface="Arial"/>
              </a:rPr>
            </a:br>
            <a:endParaRPr b="0" i="0" sz="1600" u="none" cap="none" strike="noStrike">
              <a:solidFill>
                <a:schemeClr val="dk1"/>
              </a:solidFill>
              <a:latin typeface="Nunito"/>
              <a:ea typeface="Nunito"/>
              <a:cs typeface="Nunito"/>
              <a:sym typeface="Nunito"/>
            </a:endParaRPr>
          </a:p>
        </p:txBody>
      </p:sp>
      <p:pic>
        <p:nvPicPr>
          <p:cNvPr id="343" name="Google Shape;343;p107"/>
          <p:cNvPicPr preferRelativeResize="0"/>
          <p:nvPr/>
        </p:nvPicPr>
        <p:blipFill rotWithShape="1">
          <a:blip r:embed="rId3">
            <a:alphaModFix/>
          </a:blip>
          <a:srcRect b="0" l="0" r="0" t="0"/>
          <a:stretch/>
        </p:blipFill>
        <p:spPr>
          <a:xfrm>
            <a:off x="2762250" y="1653116"/>
            <a:ext cx="3009900" cy="381000"/>
          </a:xfrm>
          <a:prstGeom prst="rect">
            <a:avLst/>
          </a:prstGeom>
          <a:noFill/>
          <a:ln>
            <a:noFill/>
          </a:ln>
        </p:spPr>
      </p:pic>
      <p:pic>
        <p:nvPicPr>
          <p:cNvPr id="344" name="Google Shape;344;p107"/>
          <p:cNvPicPr preferRelativeResize="0"/>
          <p:nvPr/>
        </p:nvPicPr>
        <p:blipFill rotWithShape="1">
          <a:blip r:embed="rId4">
            <a:alphaModFix/>
          </a:blip>
          <a:srcRect b="0" l="0" r="0" t="0"/>
          <a:stretch/>
        </p:blipFill>
        <p:spPr>
          <a:xfrm>
            <a:off x="2354792" y="3149600"/>
            <a:ext cx="4552950" cy="41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0308206602_0_72"/>
          <p:cNvSpPr txBox="1"/>
          <p:nvPr>
            <p:ph type="ctrTitle"/>
          </p:nvPr>
        </p:nvSpPr>
        <p:spPr>
          <a:xfrm>
            <a:off x="1143000" y="627073"/>
            <a:ext cx="6858000" cy="784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Pseudo-Elementos</a:t>
            </a:r>
            <a:endParaRPr/>
          </a:p>
        </p:txBody>
      </p:sp>
      <p:sp>
        <p:nvSpPr>
          <p:cNvPr id="350" name="Google Shape;350;g20308206602_0_72"/>
          <p:cNvSpPr txBox="1"/>
          <p:nvPr>
            <p:ph idx="1" type="subTitle"/>
          </p:nvPr>
        </p:nvSpPr>
        <p:spPr>
          <a:xfrm>
            <a:off x="1143000" y="1578271"/>
            <a:ext cx="6858000" cy="2364900"/>
          </a:xfrm>
          <a:prstGeom prst="rect">
            <a:avLst/>
          </a:prstGeom>
        </p:spPr>
        <p:txBody>
          <a:bodyPr anchorCtr="0" anchor="t" bIns="34275" lIns="68575" spcFirstLastPara="1" rIns="68575" wrap="square" tIns="34275">
            <a:normAutofit lnSpcReduction="10000"/>
          </a:bodyPr>
          <a:lstStyle/>
          <a:p>
            <a:pPr indent="0" lvl="0" marL="0" rtl="0" algn="ctr">
              <a:spcBef>
                <a:spcPts val="800"/>
              </a:spcBef>
              <a:spcAft>
                <a:spcPts val="0"/>
              </a:spcAft>
              <a:buNone/>
            </a:pPr>
            <a:r>
              <a:t/>
            </a:r>
            <a:endParaRPr/>
          </a:p>
          <a:p>
            <a:pPr indent="0" lvl="0" marL="0" rtl="0" algn="ctr">
              <a:spcBef>
                <a:spcPts val="800"/>
              </a:spcBef>
              <a:spcAft>
                <a:spcPts val="0"/>
              </a:spcAft>
              <a:buNone/>
            </a:pPr>
            <a:r>
              <a:rPr lang="es-AR"/>
              <a:t>Los pseudo-elementos permiten estilizar partes específicas de un elemento. A diferencia de las pseudo-clases, que seleccionan elementos completos basados en su estado, los pseudo-elementos seleccionan y estilizan partes de un elemento, como pueden ser la primera línea de un párrafo o el contenido insertado antes o después de un elemento en el DOM (Document Object Model). Ejemplos comunes incluyen:</a:t>
            </a:r>
            <a:endParaRPr/>
          </a:p>
          <a:p>
            <a:pPr indent="0" lvl="0" marL="0" rtl="0" algn="ctr">
              <a:spcBef>
                <a:spcPts val="8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0308206602_0_79"/>
          <p:cNvSpPr txBox="1"/>
          <p:nvPr>
            <p:ph idx="1" type="subTitle"/>
          </p:nvPr>
        </p:nvSpPr>
        <p:spPr>
          <a:xfrm>
            <a:off x="1143000" y="333501"/>
            <a:ext cx="6858000" cy="4215900"/>
          </a:xfrm>
          <a:prstGeom prst="rect">
            <a:avLst/>
          </a:prstGeom>
        </p:spPr>
        <p:txBody>
          <a:bodyPr anchorCtr="0" anchor="t" bIns="34275" lIns="68575" spcFirstLastPara="1" rIns="68575" wrap="square" tIns="34275">
            <a:normAutofit lnSpcReduction="20000"/>
          </a:bodyPr>
          <a:lstStyle/>
          <a:p>
            <a:pPr indent="0" lvl="0" marL="0" rtl="0" algn="ctr">
              <a:spcBef>
                <a:spcPts val="800"/>
              </a:spcBef>
              <a:spcAft>
                <a:spcPts val="0"/>
              </a:spcAft>
              <a:buNone/>
            </a:pPr>
            <a:r>
              <a:rPr lang="es-AR"/>
              <a:t>::before y ::after: Insertan contenido virtual antes o después del contenido del elemento seleccionado, respectivamente. Estos son utilizados ampliamente para decoraciones, íconos y otros elementos visuales que no requieren un elemento HTML adicional.</a:t>
            </a:r>
            <a:endParaRPr/>
          </a:p>
          <a:p>
            <a:pPr indent="0" lvl="0" marL="0" rtl="0" algn="ctr">
              <a:spcBef>
                <a:spcPts val="800"/>
              </a:spcBef>
              <a:spcAft>
                <a:spcPts val="0"/>
              </a:spcAft>
              <a:buNone/>
            </a:pPr>
            <a:r>
              <a:t/>
            </a:r>
            <a:endParaRPr/>
          </a:p>
          <a:p>
            <a:pPr indent="0" lvl="0" marL="0" rtl="0" algn="ctr">
              <a:spcBef>
                <a:spcPts val="800"/>
              </a:spcBef>
              <a:spcAft>
                <a:spcPts val="0"/>
              </a:spcAft>
              <a:buNone/>
            </a:pPr>
            <a:r>
              <a:rPr lang="es-AR"/>
              <a:t>::first-line: Permite aplicar estilos a la primera línea de texto de un elemento bloque, como un párrafo o encabezado.</a:t>
            </a:r>
            <a:endParaRPr/>
          </a:p>
          <a:p>
            <a:pPr indent="0" lvl="0" marL="0" rtl="0" algn="ctr">
              <a:spcBef>
                <a:spcPts val="800"/>
              </a:spcBef>
              <a:spcAft>
                <a:spcPts val="0"/>
              </a:spcAft>
              <a:buNone/>
            </a:pPr>
            <a:r>
              <a:t/>
            </a:r>
            <a:endParaRPr/>
          </a:p>
          <a:p>
            <a:pPr indent="0" lvl="0" marL="0" rtl="0" algn="ctr">
              <a:spcBef>
                <a:spcPts val="800"/>
              </a:spcBef>
              <a:spcAft>
                <a:spcPts val="0"/>
              </a:spcAft>
              <a:buNone/>
            </a:pPr>
            <a:r>
              <a:rPr lang="es-AR"/>
              <a:t>::first-letter: Estiliza la primera letra de un bloque de texto, comúnmente usado en periódicos y revistas en línea para crear un llamativo estilo de letra capitular.</a:t>
            </a:r>
            <a:endParaRPr/>
          </a:p>
          <a:p>
            <a:pPr indent="0" lvl="0" marL="0" rtl="0" algn="ctr">
              <a:spcBef>
                <a:spcPts val="800"/>
              </a:spcBef>
              <a:spcAft>
                <a:spcPts val="0"/>
              </a:spcAft>
              <a:buNone/>
            </a:pPr>
            <a:r>
              <a:t/>
            </a:r>
            <a:endParaRPr/>
          </a:p>
          <a:p>
            <a:pPr indent="0" lvl="0" marL="0" rtl="0" algn="ctr">
              <a:spcBef>
                <a:spcPts val="800"/>
              </a:spcBef>
              <a:spcAft>
                <a:spcPts val="0"/>
              </a:spcAft>
              <a:buNone/>
            </a:pPr>
            <a:r>
              <a:rPr lang="es-AR"/>
              <a:t>::selection: Aplica estilos al texto seleccionado por el usuario, permitiendo cambiar el color de fondo y del texto, lo que puede mejorar la legibilidad y la experiencia del usuario.</a:t>
            </a:r>
            <a:endParaRPr/>
          </a:p>
          <a:p>
            <a:pPr indent="0" lvl="0" marL="0" rtl="0" algn="ctr">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08"/>
          <p:cNvSpPr txBox="1"/>
          <p:nvPr>
            <p:ph type="ctrTitle"/>
          </p:nvPr>
        </p:nvSpPr>
        <p:spPr>
          <a:xfrm>
            <a:off x="465668" y="139354"/>
            <a:ext cx="8144932" cy="97824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b="0" lang="es-AR"/>
              <a:t>¿Cómo se activan los elementos?</a:t>
            </a:r>
            <a:endParaRPr/>
          </a:p>
        </p:txBody>
      </p:sp>
      <p:sp>
        <p:nvSpPr>
          <p:cNvPr id="361" name="Google Shape;361;p108"/>
          <p:cNvSpPr/>
          <p:nvPr/>
        </p:nvSpPr>
        <p:spPr>
          <a:xfrm>
            <a:off x="110067" y="1515534"/>
            <a:ext cx="8763000" cy="30469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La </a:t>
            </a:r>
            <a:r>
              <a:rPr b="1" i="0" lang="es-AR" sz="1600" u="none" cap="none" strike="noStrike">
                <a:solidFill>
                  <a:schemeClr val="dk1"/>
                </a:solidFill>
                <a:latin typeface="Nunito"/>
                <a:ea typeface="Nunito"/>
                <a:cs typeface="Nunito"/>
                <a:sym typeface="Nunito"/>
              </a:rPr>
              <a:t>activación</a:t>
            </a:r>
            <a:r>
              <a:rPr b="0" i="0" lang="es-AR" sz="1600" u="none" cap="none" strike="noStrike">
                <a:solidFill>
                  <a:schemeClr val="dk1"/>
                </a:solidFill>
                <a:latin typeface="Nunito"/>
                <a:ea typeface="Nunito"/>
                <a:cs typeface="Nunito"/>
                <a:sym typeface="Nunito"/>
              </a:rPr>
              <a:t>, generalmente, comienza cuando el usuario presiona el botón primario del mouse y termina cuando se suelta. :active se usa frecuentemente en los elementos</a:t>
            </a:r>
            <a:r>
              <a:rPr b="1" i="0" lang="es-AR" sz="1600" u="none" cap="none" strike="noStrike">
                <a:solidFill>
                  <a:schemeClr val="dk1"/>
                </a:solidFill>
                <a:latin typeface="Nunito"/>
                <a:ea typeface="Nunito"/>
                <a:cs typeface="Nunito"/>
                <a:sym typeface="Nunito"/>
              </a:rPr>
              <a:t> &lt;a&gt; y &lt;button&gt;, </a:t>
            </a:r>
            <a:r>
              <a:rPr b="0" i="0" lang="es-AR" sz="1600" u="none" cap="none" strike="noStrike">
                <a:solidFill>
                  <a:schemeClr val="dk1"/>
                </a:solidFill>
                <a:latin typeface="Nunito"/>
                <a:ea typeface="Nunito"/>
                <a:cs typeface="Nunito"/>
                <a:sym typeface="Nunito"/>
              </a:rPr>
              <a:t>pero también se puede aplicar a otros.</a:t>
            </a:r>
            <a:endParaRPr/>
          </a:p>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Importante: Los estilos definidos por :active serán anulados por cualquier otro pseudo-selector posterior, relacionado con el enlace, que tenga al menos la misma especificidad (por ejemplo, </a:t>
            </a:r>
            <a:r>
              <a:rPr b="1" i="0" lang="es-AR" sz="1600" u="none" cap="none" strike="noStrike">
                <a:solidFill>
                  <a:schemeClr val="dk1"/>
                </a:solidFill>
                <a:latin typeface="Nunito"/>
                <a:ea typeface="Nunito"/>
                <a:cs typeface="Nunito"/>
                <a:sym typeface="Nunito"/>
              </a:rPr>
              <a:t>:link, :hover o :visited).</a:t>
            </a:r>
            <a:endParaRPr/>
          </a:p>
          <a:p>
            <a:pPr indent="0" lvl="0" marL="0" marR="0" rtl="0" algn="l">
              <a:lnSpc>
                <a:spcPct val="100000"/>
              </a:lnSpc>
              <a:spcBef>
                <a:spcPts val="0"/>
              </a:spcBef>
              <a:spcAft>
                <a:spcPts val="0"/>
              </a:spcAft>
              <a:buNone/>
            </a:pPr>
            <a:r>
              <a:t/>
            </a:r>
            <a:endParaRPr b="1"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Tip: Para darle un estilo apropiado a los enlaces, seguí el orden LVHA: :link, :visited, :hover y :active. Es decir, :active será la última regla que debas definirle a un link.</a:t>
            </a:r>
            <a:endParaRPr/>
          </a:p>
          <a:p>
            <a:pPr indent="0" lvl="0" marL="0" marR="0" rtl="0" algn="l">
              <a:lnSpc>
                <a:spcPct val="100000"/>
              </a:lnSpc>
              <a:spcBef>
                <a:spcPts val="0"/>
              </a:spcBef>
              <a:spcAft>
                <a:spcPts val="0"/>
              </a:spcAft>
              <a:buNone/>
            </a:pPr>
            <a:br>
              <a:rPr b="0" i="0" lang="es-AR" sz="1600" u="none" cap="none" strike="noStrike">
                <a:solidFill>
                  <a:srgbClr val="000000"/>
                </a:solidFill>
                <a:latin typeface="Arial"/>
                <a:ea typeface="Arial"/>
                <a:cs typeface="Arial"/>
                <a:sym typeface="Arial"/>
              </a:rPr>
            </a:br>
            <a:endParaRPr b="0" i="0" sz="1600" u="none" cap="none" strike="noStrike">
              <a:solidFill>
                <a:schemeClr val="dk1"/>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0308206602_0_87"/>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Ejercicio Práctico de 5 Minutos: Pseudo-Selectores en CSS</a:t>
            </a:r>
            <a:endParaRPr/>
          </a:p>
        </p:txBody>
      </p:sp>
      <p:sp>
        <p:nvSpPr>
          <p:cNvPr id="367" name="Google Shape;367;g20308206602_0_87"/>
          <p:cNvSpPr txBox="1"/>
          <p:nvPr>
            <p:ph idx="1" type="subTitle"/>
          </p:nvPr>
        </p:nvSpPr>
        <p:spPr>
          <a:xfrm>
            <a:off x="1143000" y="2701522"/>
            <a:ext cx="6858000" cy="22002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b="1" lang="es-AR" u="sng"/>
              <a:t>Instrucciones del Ejercicio</a:t>
            </a:r>
            <a:endParaRPr b="1" u="sng"/>
          </a:p>
          <a:p>
            <a:pPr indent="-342900" lvl="0" marL="457200" rtl="0" algn="l">
              <a:spcBef>
                <a:spcPts val="800"/>
              </a:spcBef>
              <a:spcAft>
                <a:spcPts val="0"/>
              </a:spcAft>
              <a:buSzPts val="1800"/>
              <a:buChar char="●"/>
            </a:pPr>
            <a:r>
              <a:rPr lang="es-AR"/>
              <a:t>Crea un documento HTML básico:</a:t>
            </a:r>
            <a:endParaRPr/>
          </a:p>
          <a:p>
            <a:pPr indent="-342900" lvl="0" marL="457200" rtl="0" algn="l">
              <a:spcBef>
                <a:spcPts val="0"/>
              </a:spcBef>
              <a:spcAft>
                <a:spcPts val="0"/>
              </a:spcAft>
              <a:buSzPts val="1800"/>
              <a:buChar char="●"/>
            </a:pPr>
            <a:r>
              <a:rPr lang="es-AR"/>
              <a:t>Incluye una lista de enlaces dentro de un cuerpo HTML.</a:t>
            </a:r>
            <a:endParaRPr/>
          </a:p>
          <a:p>
            <a:pPr indent="-342900" lvl="0" marL="457200" rtl="0" algn="l">
              <a:spcBef>
                <a:spcPts val="0"/>
              </a:spcBef>
              <a:spcAft>
                <a:spcPts val="0"/>
              </a:spcAft>
              <a:buSzPts val="1800"/>
              <a:buChar char="●"/>
            </a:pPr>
            <a:r>
              <a:rPr lang="es-AR"/>
              <a:t>Aplica CSS para modificar el comportamiento visual de los enlaces usando pseudo-selectores</a:t>
            </a:r>
            <a:endParaRPr/>
          </a:p>
          <a:p>
            <a:pPr indent="0" lvl="0" marL="0" rtl="0" algn="ctr">
              <a:spcBef>
                <a:spcPts val="8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09"/>
          <p:cNvSpPr txBox="1"/>
          <p:nvPr>
            <p:ph type="ctrTitle"/>
          </p:nvPr>
        </p:nvSpPr>
        <p:spPr>
          <a:xfrm>
            <a:off x="1143000" y="901356"/>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TENEMOS UN DESAFIO!</a:t>
            </a:r>
            <a:endParaRPr/>
          </a:p>
        </p:txBody>
      </p:sp>
      <p:pic>
        <p:nvPicPr>
          <p:cNvPr id="373" name="Google Shape;373;p109"/>
          <p:cNvPicPr preferRelativeResize="0"/>
          <p:nvPr/>
        </p:nvPicPr>
        <p:blipFill rotWithShape="1">
          <a:blip r:embed="rId3">
            <a:alphaModFix/>
          </a:blip>
          <a:srcRect b="0" l="0" r="0" t="0"/>
          <a:stretch/>
        </p:blipFill>
        <p:spPr>
          <a:xfrm>
            <a:off x="2028825" y="2034117"/>
            <a:ext cx="5086350" cy="236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
          <p:cNvSpPr txBox="1"/>
          <p:nvPr/>
        </p:nvSpPr>
        <p:spPr>
          <a:xfrm>
            <a:off x="2265407" y="2062976"/>
            <a:ext cx="4563600" cy="609600"/>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3400"/>
              <a:buFont typeface="Arial"/>
              <a:buNone/>
            </a:pPr>
            <a:r>
              <a:rPr b="1" i="0" lang="es-AR" sz="3400" u="none" cap="none" strike="noStrike">
                <a:solidFill>
                  <a:schemeClr val="accent3"/>
                </a:solidFill>
                <a:highlight>
                  <a:srgbClr val="F1C232"/>
                </a:highlight>
                <a:latin typeface="Nunito"/>
                <a:ea typeface="Nunito"/>
                <a:cs typeface="Nunito"/>
                <a:sym typeface="Nunito"/>
              </a:rPr>
              <a:t>Clase 0</a:t>
            </a:r>
            <a:r>
              <a:rPr b="1" lang="es-AR" sz="3400">
                <a:solidFill>
                  <a:schemeClr val="accent3"/>
                </a:solidFill>
                <a:highlight>
                  <a:srgbClr val="F1C232"/>
                </a:highlight>
                <a:latin typeface="Nunito"/>
                <a:ea typeface="Nunito"/>
                <a:cs typeface="Nunito"/>
                <a:sym typeface="Nunito"/>
              </a:rPr>
              <a:t>6</a:t>
            </a:r>
            <a:r>
              <a:rPr b="1" i="0" lang="es-AR" sz="3400" u="none" cap="none" strike="noStrike">
                <a:solidFill>
                  <a:schemeClr val="accent3"/>
                </a:solidFill>
                <a:highlight>
                  <a:srgbClr val="F1C232"/>
                </a:highlight>
                <a:latin typeface="Nunito"/>
                <a:ea typeface="Nunito"/>
                <a:cs typeface="Nunito"/>
                <a:sym typeface="Nunito"/>
              </a:rPr>
              <a:t>.</a:t>
            </a:r>
            <a:endParaRPr b="1" i="0" sz="3400" u="none" cap="none" strike="noStrike">
              <a:solidFill>
                <a:schemeClr val="accent3"/>
              </a:solidFill>
              <a:highlight>
                <a:srgbClr val="F1C232"/>
              </a:highlight>
              <a:latin typeface="Nunito"/>
              <a:ea typeface="Nunito"/>
              <a:cs typeface="Nunito"/>
              <a:sym typeface="Nunito"/>
            </a:endParaRPr>
          </a:p>
        </p:txBody>
      </p:sp>
      <p:pic>
        <p:nvPicPr>
          <p:cNvPr id="196" name="Google Shape;196;p3"/>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97" name="Google Shape;197;p3"/>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98" name="Google Shape;198;p3"/>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10"/>
          <p:cNvSpPr txBox="1"/>
          <p:nvPr>
            <p:ph type="ctrTitle"/>
          </p:nvPr>
        </p:nvSpPr>
        <p:spPr>
          <a:xfrm>
            <a:off x="1076182" y="2086689"/>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BEM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0308206602_0_10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Clr>
                <a:schemeClr val="accent3"/>
              </a:buClr>
              <a:buSzPts val="4100"/>
              <a:buFont typeface="Nunito"/>
              <a:buNone/>
            </a:pPr>
            <a:r>
              <a:rPr lang="es-AR">
                <a:solidFill>
                  <a:schemeClr val="accent3"/>
                </a:solidFill>
              </a:rPr>
              <a:t>BEM</a:t>
            </a:r>
            <a:endParaRPr/>
          </a:p>
        </p:txBody>
      </p:sp>
      <p:sp>
        <p:nvSpPr>
          <p:cNvPr id="384" name="Google Shape;384;g20308206602_0_10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AR"/>
              <a:t>BEM, que significa Block, Element, Modifier, es una metodología para nombrar y organizar las clases de CSS de una manera que hace más transparente y comprensible la relación entre el HTML y CSS en un proyecto.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5"/>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0" name="Google Shape;390;p15"/>
          <p:cNvSpPr/>
          <p:nvPr/>
        </p:nvSpPr>
        <p:spPr>
          <a:xfrm>
            <a:off x="558799" y="285570"/>
            <a:ext cx="7857000" cy="121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BEM</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
        <p:nvSpPr>
          <p:cNvPr id="391" name="Google Shape;391;p15"/>
          <p:cNvSpPr/>
          <p:nvPr/>
        </p:nvSpPr>
        <p:spPr>
          <a:xfrm>
            <a:off x="770464" y="1501247"/>
            <a:ext cx="7645401" cy="20312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Todos queremos hacer que </a:t>
            </a:r>
            <a:r>
              <a:rPr b="1" i="0" lang="es-AR" sz="1800" u="none" cap="none" strike="noStrike">
                <a:solidFill>
                  <a:srgbClr val="FF0000"/>
                </a:solidFill>
                <a:latin typeface="Nunito"/>
                <a:ea typeface="Nunito"/>
                <a:cs typeface="Nunito"/>
                <a:sym typeface="Nunito"/>
              </a:rPr>
              <a:t>nuestro código sea más fácil de leer</a:t>
            </a:r>
            <a:r>
              <a:rPr b="0" i="0" lang="es-AR" sz="1800" u="none" cap="none" strike="noStrike">
                <a:solidFill>
                  <a:schemeClr val="dk1"/>
                </a:solidFill>
                <a:latin typeface="Nunito"/>
                <a:ea typeface="Nunito"/>
                <a:cs typeface="Nunito"/>
                <a:sym typeface="Nunito"/>
              </a:rPr>
              <a:t>. Esto nos ayuda a trabajar más rápidamente y de manera eficiente, y cuando otros trabajen con nosotros podremos mantener claridad y coherencia. </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Hoy vamos a descubrir la metodología BEM, que nos ayudará a entender estructuras de CSS, y a mejorar las nuestras.</a:t>
            </a:r>
            <a:endParaRPr/>
          </a:p>
          <a:p>
            <a:pPr indent="0" lvl="0" marL="0" marR="0" rtl="0" algn="l">
              <a:lnSpc>
                <a:spcPct val="100000"/>
              </a:lnSpc>
              <a:spcBef>
                <a:spcPts val="0"/>
              </a:spcBef>
              <a:spcAft>
                <a:spcPts val="0"/>
              </a:spcAft>
              <a:buNone/>
            </a:pPr>
            <a:br>
              <a:rPr b="0" i="0" lang="es-AR" sz="18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11"/>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7" name="Google Shape;397;p111"/>
          <p:cNvSpPr/>
          <p:nvPr/>
        </p:nvSpPr>
        <p:spPr>
          <a:xfrm>
            <a:off x="558799" y="285570"/>
            <a:ext cx="7857067" cy="12156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BEM</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
        <p:nvSpPr>
          <p:cNvPr id="398" name="Google Shape;398;p111"/>
          <p:cNvSpPr/>
          <p:nvPr/>
        </p:nvSpPr>
        <p:spPr>
          <a:xfrm>
            <a:off x="770464" y="1501247"/>
            <a:ext cx="7645401" cy="34162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rgbClr val="FF0000"/>
                </a:solidFill>
                <a:latin typeface="Nunito"/>
                <a:ea typeface="Nunito"/>
                <a:cs typeface="Nunito"/>
                <a:sym typeface="Nunito"/>
              </a:rPr>
              <a:t>👉 BEM </a:t>
            </a:r>
            <a:r>
              <a:rPr b="0" i="0" lang="es-AR" sz="1800" u="none" cap="none" strike="noStrike">
                <a:solidFill>
                  <a:schemeClr val="dk1"/>
                </a:solidFill>
                <a:latin typeface="Nunito"/>
                <a:ea typeface="Nunito"/>
                <a:cs typeface="Nunito"/>
                <a:sym typeface="Nunito"/>
              </a:rPr>
              <a:t>significa Modificador de Bloques de Elementos (Block Element Modifier) por sus siglas en inglés. Sugiere una manera estructurada de nombrar tus clases, basada en las propiedades del elemento en cuestión</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 </a:t>
            </a:r>
            <a:endParaRPr/>
          </a:p>
          <a:p>
            <a:pPr indent="0" lvl="0" marL="0" marR="0" rtl="0" algn="l">
              <a:lnSpc>
                <a:spcPct val="100000"/>
              </a:lnSpc>
              <a:spcBef>
                <a:spcPts val="0"/>
              </a:spcBef>
              <a:spcAft>
                <a:spcPts val="0"/>
              </a:spcAft>
              <a:buNone/>
            </a:pPr>
            <a:r>
              <a:rPr b="0" i="0" lang="es-AR" sz="1800" u="none" cap="none" strike="noStrike">
                <a:solidFill>
                  <a:srgbClr val="FF0000"/>
                </a:solidFill>
                <a:latin typeface="Nunito"/>
                <a:ea typeface="Nunito"/>
                <a:cs typeface="Nunito"/>
                <a:sym typeface="Nunito"/>
              </a:rPr>
              <a:t>👉 BEM </a:t>
            </a:r>
            <a:r>
              <a:rPr b="0" i="0" lang="es-AR" sz="1800" u="none" cap="none" strike="noStrike">
                <a:solidFill>
                  <a:schemeClr val="dk1"/>
                </a:solidFill>
                <a:latin typeface="Nunito"/>
                <a:ea typeface="Nunito"/>
                <a:cs typeface="Nunito"/>
                <a:sym typeface="Nunito"/>
              </a:rPr>
              <a:t>tiene como horizonte modularizar lo máximo posible cada uno de los bloques de código dispuesto. Se centra en tres parámetros o variables posibles: bloques (div, section, article, ul, ol, etc.), elementos (a, button, li, span, etc.) y modificadores. Estos últimos se definen de acuerdo a la posterior utilización que haga el desarrollador a cargo</a:t>
            </a:r>
            <a:r>
              <a:rPr b="0" i="0" lang="es-AR" sz="18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br>
              <a:rPr b="0" i="0" lang="es-AR" sz="1800" u="none" cap="none" strike="noStrike">
                <a:solidFill>
                  <a:srgbClr val="000000"/>
                </a:solidFill>
                <a:latin typeface="Arial"/>
                <a:ea typeface="Arial"/>
                <a:cs typeface="Arial"/>
                <a:sym typeface="Arial"/>
              </a:rPr>
            </a:br>
            <a:br>
              <a:rPr b="0" i="0" lang="es-AR" sz="18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6"/>
          <p:cNvSpPr txBox="1"/>
          <p:nvPr>
            <p:ph idx="1" type="subTitle"/>
          </p:nvPr>
        </p:nvSpPr>
        <p:spPr>
          <a:xfrm>
            <a:off x="645526" y="1242756"/>
            <a:ext cx="4493740" cy="2340485"/>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SzPct val="108108"/>
              <a:buNone/>
            </a:pPr>
            <a:r>
              <a:rPr lang="es-AR"/>
              <a:t>BLOQUE</a:t>
            </a:r>
            <a:endParaRPr/>
          </a:p>
          <a:p>
            <a:pPr indent="-361950" lvl="0" marL="457200" rtl="0" algn="ctr">
              <a:lnSpc>
                <a:spcPct val="90000"/>
              </a:lnSpc>
              <a:spcBef>
                <a:spcPts val="800"/>
              </a:spcBef>
              <a:spcAft>
                <a:spcPts val="0"/>
              </a:spcAft>
              <a:buSzPct val="108108"/>
              <a:buNone/>
            </a:pPr>
            <a:r>
              <a:rPr lang="es-AR"/>
              <a:t>El bloque es un </a:t>
            </a:r>
            <a:r>
              <a:rPr b="1" lang="es-AR"/>
              <a:t>contenedor o contexto donde el elemento se encuentra presente</a:t>
            </a:r>
            <a:r>
              <a:rPr lang="es-AR"/>
              <a:t>. Piensa como si fueran partes estructurales de código más grandes. Puede que tengas un encabezado, pie de página, una barra lateral y un área de contenido principal; cada uno de estos sería considerado como un bloque. </a:t>
            </a:r>
            <a:endParaRPr/>
          </a:p>
        </p:txBody>
      </p:sp>
      <p:pic>
        <p:nvPicPr>
          <p:cNvPr descr="https://lh6.googleusercontent.com/rqIeaCxkScaDLICr8YLmFBRdsX1JI9PitV6BX_1L1LrPPb90jZ91VgWytM1lIz5MHXA7dbk1aNJT4bbr4WrjkE_tGLQ_UTuXMg9LZXwgudos84vCsEVDK6ULDTSX-VKSo1ySluBgCQqLo4hezJcvmgPgekuyWHA6jJmhMbAI5eHZMBN_4FfM8qLmDTxk" id="404" name="Google Shape;404;p16"/>
          <p:cNvPicPr preferRelativeResize="0"/>
          <p:nvPr/>
        </p:nvPicPr>
        <p:blipFill rotWithShape="1">
          <a:blip r:embed="rId3">
            <a:alphaModFix/>
          </a:blip>
          <a:srcRect b="0" l="0" r="0" t="0"/>
          <a:stretch/>
        </p:blipFill>
        <p:spPr>
          <a:xfrm>
            <a:off x="5540376" y="643466"/>
            <a:ext cx="2986088" cy="3539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12"/>
          <p:cNvSpPr txBox="1"/>
          <p:nvPr>
            <p:ph idx="1" type="subTitle"/>
          </p:nvPr>
        </p:nvSpPr>
        <p:spPr>
          <a:xfrm>
            <a:off x="0" y="274128"/>
            <a:ext cx="4493740" cy="2340485"/>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SzPts val="1800"/>
              <a:buNone/>
            </a:pPr>
            <a:r>
              <a:rPr lang="es-AR"/>
              <a:t>BLOQUE</a:t>
            </a:r>
            <a:endParaRPr/>
          </a:p>
          <a:p>
            <a:pPr indent="-361950" lvl="0" marL="457200" rtl="0" algn="ctr">
              <a:lnSpc>
                <a:spcPct val="90000"/>
              </a:lnSpc>
              <a:spcBef>
                <a:spcPts val="800"/>
              </a:spcBef>
              <a:spcAft>
                <a:spcPts val="0"/>
              </a:spcAft>
              <a:buSzPts val="1800"/>
              <a:buNone/>
            </a:pPr>
            <a:r>
              <a:rPr lang="es-AR"/>
              <a:t>El bloque de elementos forma la raíz de la clase y siempre irá primero. Solo debes saber que una vez que has definido tu bloque, estarás listo para comenzar a nombrar tus elementos.</a:t>
            </a:r>
            <a:endParaRPr/>
          </a:p>
        </p:txBody>
      </p:sp>
      <p:graphicFrame>
        <p:nvGraphicFramePr>
          <p:cNvPr id="410" name="Google Shape;410;p112"/>
          <p:cNvGraphicFramePr/>
          <p:nvPr/>
        </p:nvGraphicFramePr>
        <p:xfrm>
          <a:off x="4679950" y="583406"/>
          <a:ext cx="3000000" cy="3000000"/>
        </p:xfrm>
        <a:graphic>
          <a:graphicData uri="http://schemas.openxmlformats.org/drawingml/2006/table">
            <a:tbl>
              <a:tblPr>
                <a:noFill/>
                <a:tableStyleId>{95F288A5-BAD6-43C5-B67E-4D44AF168419}</a:tableStyleId>
              </a:tblPr>
              <a:tblGrid>
                <a:gridCol w="3848100"/>
              </a:tblGrid>
              <a:tr h="1257300">
                <a:tc>
                  <a:txBody>
                    <a:bodyPr/>
                    <a:lstStyle/>
                    <a:p>
                      <a:pPr indent="0" lvl="0" marL="0" marR="0" rtl="0" algn="just">
                        <a:lnSpc>
                          <a:spcPct val="100000"/>
                        </a:lnSpc>
                        <a:spcBef>
                          <a:spcPts val="0"/>
                        </a:spcBef>
                        <a:spcAft>
                          <a:spcPts val="0"/>
                        </a:spcAft>
                        <a:buNone/>
                      </a:pPr>
                      <a:r>
                        <a:rPr b="0" i="0" lang="es-AR" sz="2000" u="none" cap="none" strike="noStrike">
                          <a:solidFill>
                            <a:srgbClr val="0000FF"/>
                          </a:solidFill>
                          <a:latin typeface="Courier New"/>
                          <a:ea typeface="Courier New"/>
                          <a:cs typeface="Courier New"/>
                          <a:sym typeface="Courier New"/>
                        </a:rPr>
                        <a:t>.</a:t>
                      </a:r>
                      <a:r>
                        <a:rPr b="0" i="0" lang="es-AR" sz="2000" u="none" cap="none" strike="noStrike">
                          <a:solidFill>
                            <a:srgbClr val="FF0000"/>
                          </a:solidFill>
                          <a:latin typeface="Courier New"/>
                          <a:ea typeface="Courier New"/>
                          <a:cs typeface="Courier New"/>
                          <a:sym typeface="Courier New"/>
                        </a:rPr>
                        <a:t>block__element</a:t>
                      </a:r>
                      <a:r>
                        <a:rPr b="0" i="0" lang="es-AR" sz="2000" u="none" cap="none" strike="noStrike">
                          <a:solidFill>
                            <a:srgbClr val="0000FF"/>
                          </a:solidFill>
                          <a:latin typeface="Courier New"/>
                          <a:ea typeface="Courier New"/>
                          <a:cs typeface="Courier New"/>
                          <a:sym typeface="Courier New"/>
                        </a:rPr>
                        <a:t> {</a:t>
                      </a:r>
                      <a:endParaRPr sz="1400" u="none" cap="none" strike="noStrike"/>
                    </a:p>
                    <a:p>
                      <a:pPr indent="0" lvl="0" marL="0" marR="0" rtl="0" algn="just">
                        <a:lnSpc>
                          <a:spcPct val="100000"/>
                        </a:lnSpc>
                        <a:spcBef>
                          <a:spcPts val="0"/>
                        </a:spcBef>
                        <a:spcAft>
                          <a:spcPts val="0"/>
                        </a:spcAft>
                        <a:buNone/>
                      </a:pPr>
                      <a:r>
                        <a:rPr b="0" i="0" lang="es-AR" sz="2000" u="none" cap="none" strike="noStrike">
                          <a:solidFill>
                            <a:srgbClr val="0000FF"/>
                          </a:solidFill>
                          <a:latin typeface="Courier New"/>
                          <a:ea typeface="Courier New"/>
                          <a:cs typeface="Courier New"/>
                          <a:sym typeface="Courier New"/>
                        </a:rPr>
                        <a:t>    </a:t>
                      </a:r>
                      <a:r>
                        <a:rPr b="0" i="0" lang="es-AR" sz="2000" u="none" cap="none" strike="noStrike">
                          <a:solidFill>
                            <a:srgbClr val="FF0000"/>
                          </a:solidFill>
                          <a:latin typeface="Courier New"/>
                          <a:ea typeface="Courier New"/>
                          <a:cs typeface="Courier New"/>
                          <a:sym typeface="Courier New"/>
                        </a:rPr>
                        <a:t>background-color</a:t>
                      </a:r>
                      <a:r>
                        <a:rPr b="0" i="0" lang="es-AR" sz="2000" u="none" cap="none" strike="noStrike">
                          <a:solidFill>
                            <a:srgbClr val="0000FF"/>
                          </a:solidFill>
                          <a:latin typeface="Courier New"/>
                          <a:ea typeface="Courier New"/>
                          <a:cs typeface="Courier New"/>
                          <a:sym typeface="Courier New"/>
                        </a:rPr>
                        <a:t>: #FFFFFF;</a:t>
                      </a:r>
                      <a:endParaRPr sz="1400" u="none" cap="none" strike="noStrike"/>
                    </a:p>
                    <a:p>
                      <a:pPr indent="0" lvl="0" marL="0" marR="0" rtl="0" algn="just">
                        <a:lnSpc>
                          <a:spcPct val="100000"/>
                        </a:lnSpc>
                        <a:spcBef>
                          <a:spcPts val="0"/>
                        </a:spcBef>
                        <a:spcAft>
                          <a:spcPts val="0"/>
                        </a:spcAft>
                        <a:buNone/>
                      </a:pPr>
                      <a:r>
                        <a:rPr b="0" i="0" lang="es-AR" sz="2000" u="none" cap="none" strike="noStrike">
                          <a:solidFill>
                            <a:srgbClr val="0000FF"/>
                          </a:solidFill>
                          <a:latin typeface="Courier New"/>
                          <a:ea typeface="Courier New"/>
                          <a:cs typeface="Courier New"/>
                          <a:sym typeface="Courier New"/>
                        </a:rPr>
                        <a:t>}</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33375">
                <a:tc>
                  <a:txBody>
                    <a:bodyPr/>
                    <a:lstStyle/>
                    <a:p>
                      <a:pPr indent="0" lvl="0" marL="0" marR="0" rtl="0" algn="l">
                        <a:lnSpc>
                          <a:spcPct val="100000"/>
                        </a:lnSpc>
                        <a:spcBef>
                          <a:spcPts val="0"/>
                        </a:spcBef>
                        <a:spcAft>
                          <a:spcPts val="0"/>
                        </a:spcAft>
                        <a:buNone/>
                      </a:pPr>
                      <a:r>
                        <a:rPr lang="es-AR" sz="1400" u="none" cap="none" strike="noStrike"/>
                        <a:t> </a:t>
                      </a:r>
                      <a:endParaRPr/>
                    </a:p>
                  </a:txBody>
                  <a:tcPr marT="47625" marB="47625"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11" name="Google Shape;411;p112"/>
          <p:cNvSpPr/>
          <p:nvPr/>
        </p:nvSpPr>
        <p:spPr>
          <a:xfrm>
            <a:off x="2647950" y="21574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2" name="Google Shape;412;p112"/>
          <p:cNvSpPr/>
          <p:nvPr/>
        </p:nvSpPr>
        <p:spPr>
          <a:xfrm>
            <a:off x="361950" y="2924431"/>
            <a:ext cx="4277783"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La doble barra baja te permite visualizar, navegar rápidamente y manipular tu código. Aquí hay algunos ejemplos de cómo funciona la metodología de elementos:</a:t>
            </a:r>
            <a:endParaRPr b="0" i="0" sz="1800" u="none" cap="none" strike="noStrike">
              <a:solidFill>
                <a:schemeClr val="dk1"/>
              </a:solidFill>
              <a:latin typeface="Nunito"/>
              <a:ea typeface="Nunito"/>
              <a:cs typeface="Nunito"/>
              <a:sym typeface="Nunito"/>
            </a:endParaRPr>
          </a:p>
        </p:txBody>
      </p:sp>
      <p:graphicFrame>
        <p:nvGraphicFramePr>
          <p:cNvPr id="413" name="Google Shape;413;p112"/>
          <p:cNvGraphicFramePr/>
          <p:nvPr/>
        </p:nvGraphicFramePr>
        <p:xfrm>
          <a:off x="4817533" y="2238376"/>
          <a:ext cx="3000000" cy="3000000"/>
        </p:xfrm>
        <a:graphic>
          <a:graphicData uri="http://schemas.openxmlformats.org/drawingml/2006/table">
            <a:tbl>
              <a:tblPr>
                <a:noFill/>
                <a:tableStyleId>{95F288A5-BAD6-43C5-B67E-4D44AF168419}</a:tableStyleId>
              </a:tblPr>
              <a:tblGrid>
                <a:gridCol w="3438525"/>
              </a:tblGrid>
              <a:tr h="1676400">
                <a:tc>
                  <a:txBody>
                    <a:bodyPr/>
                    <a:lstStyle/>
                    <a:p>
                      <a:pPr indent="0" lvl="0" marL="0" marR="0" rtl="0" algn="just">
                        <a:lnSpc>
                          <a:spcPct val="100000"/>
                        </a:lnSpc>
                        <a:spcBef>
                          <a:spcPts val="0"/>
                        </a:spcBef>
                        <a:spcAft>
                          <a:spcPts val="0"/>
                        </a:spcAft>
                        <a:buNone/>
                      </a:pPr>
                      <a:r>
                        <a:rPr b="0" i="0" lang="es-AR" sz="2000" u="none" cap="none" strike="noStrike">
                          <a:solidFill>
                            <a:srgbClr val="FF0000"/>
                          </a:solidFill>
                          <a:latin typeface="Courier New"/>
                          <a:ea typeface="Courier New"/>
                          <a:cs typeface="Courier New"/>
                          <a:sym typeface="Courier New"/>
                        </a:rPr>
                        <a:t>.header__logo {}</a:t>
                      </a:r>
                      <a:endParaRPr sz="1400" u="none" cap="none" strike="noStrike"/>
                    </a:p>
                    <a:p>
                      <a:pPr indent="0" lvl="0" marL="0" marR="0" rtl="0" algn="just">
                        <a:lnSpc>
                          <a:spcPct val="100000"/>
                        </a:lnSpc>
                        <a:spcBef>
                          <a:spcPts val="0"/>
                        </a:spcBef>
                        <a:spcAft>
                          <a:spcPts val="0"/>
                        </a:spcAft>
                        <a:buNone/>
                      </a:pPr>
                      <a:r>
                        <a:rPr b="0" i="0" lang="es-AR" sz="2000" u="none" cap="none" strike="noStrike">
                          <a:solidFill>
                            <a:srgbClr val="FF0000"/>
                          </a:solidFill>
                          <a:latin typeface="Courier New"/>
                          <a:ea typeface="Courier New"/>
                          <a:cs typeface="Courier New"/>
                          <a:sym typeface="Courier New"/>
                        </a:rPr>
                        <a:t>.header__tagline {}</a:t>
                      </a:r>
                      <a:endParaRPr sz="1400" u="none" cap="none" strike="noStrike"/>
                    </a:p>
                    <a:p>
                      <a:pPr indent="0" lvl="0" marL="0" marR="0" rtl="0" algn="just">
                        <a:lnSpc>
                          <a:spcPct val="100000"/>
                        </a:lnSpc>
                        <a:spcBef>
                          <a:spcPts val="0"/>
                        </a:spcBef>
                        <a:spcAft>
                          <a:spcPts val="0"/>
                        </a:spcAft>
                        <a:buNone/>
                      </a:pPr>
                      <a:r>
                        <a:rPr b="0" i="0" lang="es-AR" sz="2000" u="none" cap="none" strike="noStrike">
                          <a:solidFill>
                            <a:srgbClr val="FF0000"/>
                          </a:solidFill>
                          <a:latin typeface="Courier New"/>
                          <a:ea typeface="Courier New"/>
                          <a:cs typeface="Courier New"/>
                          <a:sym typeface="Courier New"/>
                        </a:rPr>
                        <a:t>.header__searchbar {}</a:t>
                      </a:r>
                      <a:endParaRPr sz="1400" u="none" cap="none" strike="noStrike"/>
                    </a:p>
                    <a:p>
                      <a:pPr indent="0" lvl="0" marL="0" marR="0" rtl="0" algn="just">
                        <a:lnSpc>
                          <a:spcPct val="100000"/>
                        </a:lnSpc>
                        <a:spcBef>
                          <a:spcPts val="0"/>
                        </a:spcBef>
                        <a:spcAft>
                          <a:spcPts val="0"/>
                        </a:spcAft>
                        <a:buNone/>
                      </a:pPr>
                      <a:r>
                        <a:rPr b="0" i="0" lang="es-AR" sz="2000" u="none" cap="none" strike="noStrike">
                          <a:solidFill>
                            <a:srgbClr val="FF0000"/>
                          </a:solidFill>
                          <a:latin typeface="Courier New"/>
                          <a:ea typeface="Courier New"/>
                          <a:cs typeface="Courier New"/>
                          <a:sym typeface="Courier New"/>
                        </a:rPr>
                        <a:t>.header__navigation {}</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33375">
                <a:tc>
                  <a:txBody>
                    <a:bodyPr/>
                    <a:lstStyle/>
                    <a:p>
                      <a:pPr indent="0" lvl="0" marL="0" marR="0" rtl="0" algn="l">
                        <a:lnSpc>
                          <a:spcPct val="100000"/>
                        </a:lnSpc>
                        <a:spcBef>
                          <a:spcPts val="0"/>
                        </a:spcBef>
                        <a:spcAft>
                          <a:spcPts val="0"/>
                        </a:spcAft>
                        <a:buNone/>
                      </a:pPr>
                      <a:r>
                        <a:rPr lang="es-AR" sz="1400" u="none" cap="none" strike="noStrike"/>
                        <a:t> </a:t>
                      </a:r>
                      <a:endParaRPr/>
                    </a:p>
                  </a:txBody>
                  <a:tcPr marT="47625" marB="47625"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14" name="Google Shape;414;p112"/>
          <p:cNvSpPr/>
          <p:nvPr/>
        </p:nvSpPr>
        <p:spPr>
          <a:xfrm>
            <a:off x="2852738" y="19954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13"/>
          <p:cNvSpPr/>
          <p:nvPr/>
        </p:nvSpPr>
        <p:spPr>
          <a:xfrm>
            <a:off x="2647950" y="21574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20" name="Google Shape;420;p113"/>
          <p:cNvSpPr/>
          <p:nvPr/>
        </p:nvSpPr>
        <p:spPr>
          <a:xfrm>
            <a:off x="2852738" y="19954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21" name="Google Shape;421;p113"/>
          <p:cNvPicPr preferRelativeResize="0"/>
          <p:nvPr/>
        </p:nvPicPr>
        <p:blipFill rotWithShape="1">
          <a:blip r:embed="rId3">
            <a:alphaModFix/>
          </a:blip>
          <a:srcRect b="0" l="0" r="0" t="0"/>
          <a:stretch/>
        </p:blipFill>
        <p:spPr>
          <a:xfrm>
            <a:off x="1047750" y="719138"/>
            <a:ext cx="7048500" cy="3705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17"/>
          <p:cNvSpPr txBox="1"/>
          <p:nvPr>
            <p:ph type="ctrTitle"/>
          </p:nvPr>
        </p:nvSpPr>
        <p:spPr>
          <a:xfrm>
            <a:off x="1110049" y="609599"/>
            <a:ext cx="6858000" cy="63891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 ELEMENTOS</a:t>
            </a:r>
            <a:endParaRPr/>
          </a:p>
        </p:txBody>
      </p:sp>
      <p:sp>
        <p:nvSpPr>
          <p:cNvPr id="427" name="Google Shape;427;p17"/>
          <p:cNvSpPr/>
          <p:nvPr/>
        </p:nvSpPr>
        <p:spPr>
          <a:xfrm>
            <a:off x="668867" y="1663809"/>
            <a:ext cx="8119533"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El elemento es una de las piezas que compondrán la estructura de un bloque. El bloque es el todo, y los elementos son las piezas de este bloque.</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De acuerdo a la metodología BEM, cada elemento se escribe después del bloque padre, usando dos guiones bajos.</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428" name="Google Shape;428;p17"/>
          <p:cNvPicPr preferRelativeResize="0"/>
          <p:nvPr/>
        </p:nvPicPr>
        <p:blipFill rotWithShape="1">
          <a:blip r:embed="rId3">
            <a:alphaModFix/>
          </a:blip>
          <a:srcRect b="0" l="0" r="0" t="0"/>
          <a:stretch/>
        </p:blipFill>
        <p:spPr>
          <a:xfrm>
            <a:off x="3877734" y="2801149"/>
            <a:ext cx="4402666" cy="195447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8"/>
          <p:cNvSpPr txBox="1"/>
          <p:nvPr>
            <p:ph type="ctrTitle"/>
          </p:nvPr>
        </p:nvSpPr>
        <p:spPr>
          <a:xfrm>
            <a:off x="1241854" y="486032"/>
            <a:ext cx="6858000" cy="72129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556"/>
              <a:buNone/>
            </a:pPr>
            <a:r>
              <a:rPr lang="es-AR"/>
              <a:t>MODIFICADORES</a:t>
            </a:r>
            <a:endParaRPr/>
          </a:p>
        </p:txBody>
      </p:sp>
      <p:sp>
        <p:nvSpPr>
          <p:cNvPr id="434" name="Google Shape;434;p18"/>
          <p:cNvSpPr txBox="1"/>
          <p:nvPr>
            <p:ph idx="1" type="subTitle"/>
          </p:nvPr>
        </p:nvSpPr>
        <p:spPr>
          <a:xfrm>
            <a:off x="240499" y="1150068"/>
            <a:ext cx="3964459" cy="2570687"/>
          </a:xfrm>
          <a:prstGeom prst="rect">
            <a:avLst/>
          </a:prstGeom>
          <a:noFill/>
          <a:ln>
            <a:noFill/>
          </a:ln>
        </p:spPr>
        <p:txBody>
          <a:bodyPr anchorCtr="0" anchor="t" bIns="34275" lIns="68575" spcFirstLastPara="1" rIns="68575" wrap="square" tIns="34275">
            <a:normAutofit/>
          </a:bodyPr>
          <a:lstStyle/>
          <a:p>
            <a:pPr indent="0" lvl="0" marL="95250" rtl="0" algn="l">
              <a:lnSpc>
                <a:spcPct val="90000"/>
              </a:lnSpc>
              <a:spcBef>
                <a:spcPts val="800"/>
              </a:spcBef>
              <a:spcAft>
                <a:spcPts val="0"/>
              </a:spcAft>
              <a:buSzPts val="1800"/>
              <a:buNone/>
            </a:pPr>
            <a:r>
              <a:rPr lang="es-AR"/>
              <a:t>Cuando nombras una clase, la intención es ayudar a que ese elemento pueda ser repetido, para que no tengas que escribir nuevas clases en otras áreas del sitio si los elementos de estilo son los mismos</a:t>
            </a:r>
            <a:endParaRPr/>
          </a:p>
        </p:txBody>
      </p:sp>
      <p:sp>
        <p:nvSpPr>
          <p:cNvPr id="435" name="Google Shape;435;p18"/>
          <p:cNvSpPr txBox="1"/>
          <p:nvPr/>
        </p:nvSpPr>
        <p:spPr>
          <a:xfrm>
            <a:off x="4406098" y="1251667"/>
            <a:ext cx="3964459" cy="2570687"/>
          </a:xfrm>
          <a:prstGeom prst="rect">
            <a:avLst/>
          </a:prstGeom>
          <a:noFill/>
          <a:ln>
            <a:noFill/>
          </a:ln>
        </p:spPr>
        <p:txBody>
          <a:bodyPr anchorCtr="0" anchor="t" bIns="34275" lIns="68575" spcFirstLastPara="1" rIns="68575" wrap="square" tIns="34275">
            <a:normAutofit/>
          </a:bodyPr>
          <a:lstStyle/>
          <a:p>
            <a:pPr indent="0" lvl="0" marL="95250" marR="0" rtl="0" algn="l">
              <a:lnSpc>
                <a:spcPct val="90000"/>
              </a:lnSpc>
              <a:spcBef>
                <a:spcPts val="800"/>
              </a:spcBef>
              <a:spcAft>
                <a:spcPts val="0"/>
              </a:spcAft>
              <a:buClr>
                <a:schemeClr val="dk1"/>
              </a:buClr>
              <a:buSzPts val="1800"/>
              <a:buFont typeface="Arial"/>
              <a:buNone/>
            </a:pPr>
            <a:r>
              <a:rPr b="1" i="0" lang="es-AR" sz="1800" u="none" cap="none" strike="noStrike">
                <a:solidFill>
                  <a:schemeClr val="dk1"/>
                </a:solidFill>
                <a:latin typeface="Nunito"/>
                <a:ea typeface="Nunito"/>
                <a:cs typeface="Nunito"/>
                <a:sym typeface="Nunito"/>
              </a:rPr>
              <a:t>Cuando necesitas modificar el estilo de un elemento específico, puedes usar un modificador.</a:t>
            </a:r>
            <a:r>
              <a:rPr b="0" i="0" lang="es-AR" sz="1800" u="none" cap="none" strike="noStrike">
                <a:solidFill>
                  <a:schemeClr val="dk1"/>
                </a:solidFill>
                <a:latin typeface="Nunito"/>
                <a:ea typeface="Nunito"/>
                <a:cs typeface="Nunito"/>
                <a:sym typeface="Nunito"/>
              </a:rPr>
              <a:t> Para lograr esto, añade un doble guión</a:t>
            </a:r>
            <a:r>
              <a:rPr b="0" i="1" lang="es-AR" sz="1800" u="none" cap="none" strike="noStrike">
                <a:solidFill>
                  <a:schemeClr val="dk1"/>
                </a:solidFill>
                <a:latin typeface="Nunito"/>
                <a:ea typeface="Nunito"/>
                <a:cs typeface="Nunito"/>
                <a:sym typeface="Nunito"/>
              </a:rPr>
              <a:t> --</a:t>
            </a:r>
            <a:r>
              <a:rPr b="0" i="0" lang="es-AR" sz="1800" u="none" cap="none" strike="noStrike">
                <a:solidFill>
                  <a:schemeClr val="dk1"/>
                </a:solidFill>
                <a:latin typeface="Nunito"/>
                <a:ea typeface="Nunito"/>
                <a:cs typeface="Nunito"/>
                <a:sym typeface="Nunito"/>
              </a:rPr>
              <a:t> luego del elemento (o bloque). Aquí tenemos un corto ejemplo:</a:t>
            </a:r>
            <a:endParaRPr/>
          </a:p>
        </p:txBody>
      </p:sp>
      <p:graphicFrame>
        <p:nvGraphicFramePr>
          <p:cNvPr id="436" name="Google Shape;436;p18"/>
          <p:cNvGraphicFramePr/>
          <p:nvPr/>
        </p:nvGraphicFramePr>
        <p:xfrm>
          <a:off x="1949677" y="3130285"/>
          <a:ext cx="3000000" cy="3000000"/>
        </p:xfrm>
        <a:graphic>
          <a:graphicData uri="http://schemas.openxmlformats.org/drawingml/2006/table">
            <a:tbl>
              <a:tblPr>
                <a:noFill/>
                <a:tableStyleId>{95F288A5-BAD6-43C5-B67E-4D44AF168419}</a:tableStyleId>
              </a:tblPr>
              <a:tblGrid>
                <a:gridCol w="4438650"/>
              </a:tblGrid>
              <a:tr h="847725">
                <a:tc>
                  <a:txBody>
                    <a:bodyPr/>
                    <a:lstStyle/>
                    <a:p>
                      <a:pPr indent="0" lvl="0" marL="0" marR="0" rtl="0" algn="just">
                        <a:lnSpc>
                          <a:spcPct val="100000"/>
                        </a:lnSpc>
                        <a:spcBef>
                          <a:spcPts val="0"/>
                        </a:spcBef>
                        <a:spcAft>
                          <a:spcPts val="0"/>
                        </a:spcAft>
                        <a:buNone/>
                      </a:pPr>
                      <a:r>
                        <a:rPr b="0" i="0" lang="es-AR" sz="2000" u="none" cap="none" strike="noStrike">
                          <a:solidFill>
                            <a:srgbClr val="FF0000"/>
                          </a:solidFill>
                          <a:latin typeface="Courier New"/>
                          <a:ea typeface="Courier New"/>
                          <a:cs typeface="Courier New"/>
                          <a:sym typeface="Courier New"/>
                        </a:rPr>
                        <a:t>.block--modifier {}</a:t>
                      </a:r>
                      <a:endParaRPr sz="1400" u="none" cap="none" strike="noStrike"/>
                    </a:p>
                    <a:p>
                      <a:pPr indent="0" lvl="0" marL="0" marR="0" rtl="0" algn="just">
                        <a:lnSpc>
                          <a:spcPct val="100000"/>
                        </a:lnSpc>
                        <a:spcBef>
                          <a:spcPts val="0"/>
                        </a:spcBef>
                        <a:spcAft>
                          <a:spcPts val="0"/>
                        </a:spcAft>
                        <a:buNone/>
                      </a:pPr>
                      <a:r>
                        <a:rPr b="0" i="0" lang="es-AR" sz="2000" u="none" cap="none" strike="noStrike">
                          <a:solidFill>
                            <a:srgbClr val="FF0000"/>
                          </a:solidFill>
                          <a:latin typeface="Courier New"/>
                          <a:ea typeface="Courier New"/>
                          <a:cs typeface="Courier New"/>
                          <a:sym typeface="Courier New"/>
                        </a:rPr>
                        <a:t>.block__element--modifier {}</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AFF6A"/>
                    </a:solidFill>
                  </a:tcPr>
                </a:tc>
              </a:tr>
              <a:tr h="333375">
                <a:tc>
                  <a:txBody>
                    <a:bodyPr/>
                    <a:lstStyle/>
                    <a:p>
                      <a:pPr indent="0" lvl="0" marL="0" marR="0" rtl="0" algn="l">
                        <a:lnSpc>
                          <a:spcPct val="100000"/>
                        </a:lnSpc>
                        <a:spcBef>
                          <a:spcPts val="0"/>
                        </a:spcBef>
                        <a:spcAft>
                          <a:spcPts val="0"/>
                        </a:spcAft>
                        <a:buNone/>
                      </a:pPr>
                      <a:r>
                        <a:rPr lang="es-AR" sz="1400" u="none" cap="none" strike="noStrike"/>
                        <a:t> </a:t>
                      </a:r>
                      <a:endParaRPr/>
                    </a:p>
                  </a:txBody>
                  <a:tcPr marT="47625" marB="47625" marR="95250" marL="952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37" name="Google Shape;437;p18"/>
          <p:cNvSpPr/>
          <p:nvPr/>
        </p:nvSpPr>
        <p:spPr>
          <a:xfrm>
            <a:off x="2352675" y="24114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14"/>
          <p:cNvSpPr/>
          <p:nvPr/>
        </p:nvSpPr>
        <p:spPr>
          <a:xfrm>
            <a:off x="2352675" y="24114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43" name="Google Shape;443;p114"/>
          <p:cNvPicPr preferRelativeResize="0"/>
          <p:nvPr/>
        </p:nvPicPr>
        <p:blipFill rotWithShape="1">
          <a:blip r:embed="rId3">
            <a:alphaModFix/>
          </a:blip>
          <a:srcRect b="0" l="0" r="0" t="0"/>
          <a:stretch/>
        </p:blipFill>
        <p:spPr>
          <a:xfrm>
            <a:off x="127000" y="324909"/>
            <a:ext cx="8441251" cy="41730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4"/>
          <p:cNvSpPr txBox="1"/>
          <p:nvPr>
            <p:ph type="ctrTitle"/>
          </p:nvPr>
        </p:nvSpPr>
        <p:spPr>
          <a:xfrm>
            <a:off x="1259060" y="1093771"/>
            <a:ext cx="6391520" cy="2689252"/>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4100"/>
              <a:buFont typeface="Nunito"/>
              <a:buNone/>
            </a:pPr>
            <a:r>
              <a:rPr lang="es-AR" sz="1800"/>
              <a:t>1 - Comprender y modificar elementos en bloque y en línea. </a:t>
            </a:r>
            <a:br>
              <a:rPr lang="es-AR" sz="1800"/>
            </a:br>
            <a:br>
              <a:rPr lang="es-AR" sz="1800">
                <a:latin typeface="Nunito"/>
                <a:ea typeface="Nunito"/>
                <a:cs typeface="Nunito"/>
                <a:sym typeface="Nunito"/>
              </a:rPr>
            </a:br>
            <a:r>
              <a:rPr lang="es-AR" sz="1800">
                <a:latin typeface="Nunito"/>
                <a:ea typeface="Nunito"/>
                <a:cs typeface="Nunito"/>
                <a:sym typeface="Nunito"/>
              </a:rPr>
              <a:t>2 -</a:t>
            </a:r>
            <a:r>
              <a:rPr lang="es-AR" sz="1800"/>
              <a:t>Conocer las cajas y sus propiedades.</a:t>
            </a:r>
            <a:br>
              <a:rPr lang="es-AR" sz="1800"/>
            </a:br>
            <a:br>
              <a:rPr lang="es-AR" sz="1800"/>
            </a:br>
            <a:r>
              <a:rPr lang="es-AR" sz="1800"/>
              <a:t>3 - Entender la metodología BEM</a:t>
            </a:r>
            <a:br>
              <a:rPr lang="es-AR" sz="1800"/>
            </a:br>
            <a:endParaRPr sz="1800"/>
          </a:p>
        </p:txBody>
      </p:sp>
      <p:pic>
        <p:nvPicPr>
          <p:cNvPr id="204" name="Google Shape;204;p4"/>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05" name="Google Shape;205;p4"/>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06" name="Google Shape;206;p4"/>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07" name="Google Shape;207;p4"/>
          <p:cNvSpPr txBox="1"/>
          <p:nvPr/>
        </p:nvSpPr>
        <p:spPr>
          <a:xfrm>
            <a:off x="1063956" y="528871"/>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AR" sz="3600" u="none" cap="none" strike="noStrike">
                <a:solidFill>
                  <a:srgbClr val="4089D7"/>
                </a:solidFill>
                <a:latin typeface="Nunito"/>
                <a:ea typeface="Nunito"/>
                <a:cs typeface="Nunito"/>
                <a:sym typeface="Nunito"/>
              </a:rPr>
              <a:t>Objetivos de la clase</a:t>
            </a:r>
            <a:endParaRPr b="1" i="0" sz="2800" u="none" cap="none" strike="noStrike">
              <a:solidFill>
                <a:srgbClr val="4089D7"/>
              </a:solidFill>
              <a:latin typeface="Nunito"/>
              <a:ea typeface="Nunito"/>
              <a:cs typeface="Nunito"/>
              <a:sym typeface="Nunito"/>
            </a:endParaRPr>
          </a:p>
        </p:txBody>
      </p:sp>
      <p:sp>
        <p:nvSpPr>
          <p:cNvPr id="208" name="Google Shape;208;p4"/>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09" name="Google Shape;209;p4"/>
          <p:cNvSpPr/>
          <p:nvPr/>
        </p:nvSpPr>
        <p:spPr>
          <a:xfrm rot="10800000">
            <a:off x="4689180" y="2725639"/>
            <a:ext cx="9784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115"/>
          <p:cNvPicPr preferRelativeResize="0"/>
          <p:nvPr/>
        </p:nvPicPr>
        <p:blipFill rotWithShape="1">
          <a:blip r:embed="rId3">
            <a:alphaModFix/>
          </a:blip>
          <a:srcRect b="0" l="0" r="0" t="0"/>
          <a:stretch/>
        </p:blipFill>
        <p:spPr>
          <a:xfrm>
            <a:off x="577850" y="999067"/>
            <a:ext cx="4102388" cy="2954867"/>
          </a:xfrm>
          <a:prstGeom prst="rect">
            <a:avLst/>
          </a:prstGeom>
          <a:noFill/>
          <a:ln>
            <a:noFill/>
          </a:ln>
        </p:spPr>
      </p:pic>
      <p:pic>
        <p:nvPicPr>
          <p:cNvPr descr="https://lh3.googleusercontent.com/4l_pBLJcr50os3kXFqw6lRntZIG4OWt95526BTciEmF3bZssCqcqcL7C55ENXvDW7vncL0V_EX66rynW6kzuWjMhU4l5dSNhkascUDsCGWoFwnb--xLzZGYUTFLOCJI4x7mwLt1vg2oDqpQK2qB0YcYMtFQxFpMeasxNJKWYCEjNaQdjFYnbJxjtbvdK" id="449" name="Google Shape;449;p115"/>
          <p:cNvPicPr preferRelativeResize="0"/>
          <p:nvPr/>
        </p:nvPicPr>
        <p:blipFill rotWithShape="1">
          <a:blip r:embed="rId4">
            <a:alphaModFix/>
          </a:blip>
          <a:srcRect b="0" l="0" r="0" t="0"/>
          <a:stretch/>
        </p:blipFill>
        <p:spPr>
          <a:xfrm>
            <a:off x="3203575" y="2614613"/>
            <a:ext cx="1627187" cy="1627188"/>
          </a:xfrm>
          <a:prstGeom prst="rect">
            <a:avLst/>
          </a:prstGeom>
          <a:noFill/>
          <a:ln>
            <a:noFill/>
          </a:ln>
        </p:spPr>
      </p:pic>
      <p:pic>
        <p:nvPicPr>
          <p:cNvPr id="450" name="Google Shape;450;p115"/>
          <p:cNvPicPr preferRelativeResize="0"/>
          <p:nvPr/>
        </p:nvPicPr>
        <p:blipFill rotWithShape="1">
          <a:blip r:embed="rId5">
            <a:alphaModFix/>
          </a:blip>
          <a:srcRect b="0" l="0" r="0" t="0"/>
          <a:stretch/>
        </p:blipFill>
        <p:spPr>
          <a:xfrm>
            <a:off x="4830762" y="999068"/>
            <a:ext cx="3939880" cy="2429140"/>
          </a:xfrm>
          <a:prstGeom prst="rect">
            <a:avLst/>
          </a:prstGeom>
          <a:noFill/>
          <a:ln>
            <a:noFill/>
          </a:ln>
        </p:spPr>
      </p:pic>
      <p:pic>
        <p:nvPicPr>
          <p:cNvPr descr="https://lh3.googleusercontent.com/4l_pBLJcr50os3kXFqw6lRntZIG4OWt95526BTciEmF3bZssCqcqcL7C55ENXvDW7vncL0V_EX66rynW6kzuWjMhU4l5dSNhkascUDsCGWoFwnb--xLzZGYUTFLOCJI4x7mwLt1vg2oDqpQK2qB0YcYMtFQxFpMeasxNJKWYCEjNaQdjFYnbJxjtbvdK" id="451" name="Google Shape;451;p115"/>
          <p:cNvPicPr preferRelativeResize="0"/>
          <p:nvPr/>
        </p:nvPicPr>
        <p:blipFill rotWithShape="1">
          <a:blip r:embed="rId4">
            <a:alphaModFix/>
          </a:blip>
          <a:srcRect b="0" l="0" r="0" t="0"/>
          <a:stretch/>
        </p:blipFill>
        <p:spPr>
          <a:xfrm rot="10800000">
            <a:off x="7299029" y="3218127"/>
            <a:ext cx="1471613" cy="147161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16"/>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7" name="Google Shape;457;p116"/>
          <p:cNvSpPr/>
          <p:nvPr/>
        </p:nvSpPr>
        <p:spPr>
          <a:xfrm>
            <a:off x="558799" y="285570"/>
            <a:ext cx="7857067" cy="12156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Que es una convención en CSS?</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
        <p:nvSpPr>
          <p:cNvPr id="458" name="Google Shape;458;p116"/>
          <p:cNvSpPr/>
          <p:nvPr/>
        </p:nvSpPr>
        <p:spPr>
          <a:xfrm>
            <a:off x="770464" y="1501247"/>
            <a:ext cx="7645401" cy="34162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Cuando</a:t>
            </a:r>
            <a:r>
              <a:rPr b="1" i="0" lang="es-AR" sz="1800" u="none" cap="none" strike="noStrike">
                <a:solidFill>
                  <a:srgbClr val="FF0000"/>
                </a:solidFill>
                <a:latin typeface="Arial"/>
                <a:ea typeface="Arial"/>
                <a:cs typeface="Arial"/>
                <a:sym typeface="Arial"/>
              </a:rPr>
              <a:t> </a:t>
            </a:r>
            <a:r>
              <a:rPr b="0" i="0" lang="es-AR" sz="1800" u="none" cap="none" strike="noStrike">
                <a:solidFill>
                  <a:schemeClr val="dk1"/>
                </a:solidFill>
                <a:latin typeface="Nunito"/>
                <a:ea typeface="Nunito"/>
                <a:cs typeface="Nunito"/>
                <a:sym typeface="Nunito"/>
              </a:rPr>
              <a:t>hablamos de una convención hablamos de una normal o practica que es aceptada de manera general.</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Y en CSS algunos desarrolladores hemos aceptado</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algunas convenciones , por ejemplo en cómo</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escribir nombres / variables :</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Camel Case</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 Pascal Case</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 Kebab Case</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 Snake Case</a:t>
            </a:r>
            <a:br>
              <a:rPr b="0" i="0" lang="es-AR" sz="1800" u="none" cap="none" strike="noStrike">
                <a:solidFill>
                  <a:srgbClr val="000000"/>
                </a:solidFill>
                <a:latin typeface="Arial"/>
                <a:ea typeface="Arial"/>
                <a:cs typeface="Arial"/>
                <a:sym typeface="Arial"/>
              </a:rPr>
            </a:br>
            <a:br>
              <a:rPr b="0" i="0" lang="es-AR" sz="18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17"/>
          <p:cNvSpPr/>
          <p:nvPr/>
        </p:nvSpPr>
        <p:spPr>
          <a:xfrm>
            <a:off x="931333" y="482599"/>
            <a:ext cx="7543800" cy="25853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AR" sz="1800" u="none" cap="none" strike="noStrike">
                <a:solidFill>
                  <a:schemeClr val="dk1"/>
                </a:solidFill>
                <a:latin typeface="Nunito"/>
                <a:ea typeface="Nunito"/>
                <a:cs typeface="Nunito"/>
                <a:sym typeface="Nunito"/>
              </a:rPr>
              <a:t>CSS</a:t>
            </a:r>
            <a:endParaRPr/>
          </a:p>
          <a:p>
            <a:pPr indent="0" lvl="0" marL="0" marR="0" rtl="0" algn="ctr">
              <a:lnSpc>
                <a:spcPct val="100000"/>
              </a:lnSpc>
              <a:spcBef>
                <a:spcPts val="0"/>
              </a:spcBef>
              <a:spcAft>
                <a:spcPts val="0"/>
              </a:spcAft>
              <a:buNone/>
            </a:pPr>
            <a:r>
              <a:rPr b="1" i="0" lang="es-AR" sz="1800" u="none" cap="none" strike="noStrike">
                <a:solidFill>
                  <a:schemeClr val="dk1"/>
                </a:solidFill>
                <a:latin typeface="Nunito"/>
                <a:ea typeface="Nunito"/>
                <a:cs typeface="Nunito"/>
                <a:sym typeface="Nunito"/>
              </a:rPr>
              <a:t>¿ Qué es Camel Case ?</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Es una forma de escribir nombres y variables mediante</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convección a frases o palabras compuesta donde la regla a</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seguir es : La primera letra de cada palabra va en</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mayúscula .</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Y existen 2 tipos :</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a:t>
            </a:r>
            <a:r>
              <a:rPr b="1" i="0" lang="es-AR" sz="1800" u="none" cap="none" strike="noStrike">
                <a:solidFill>
                  <a:srgbClr val="FF0000"/>
                </a:solidFill>
                <a:latin typeface="Nunito"/>
                <a:ea typeface="Nunito"/>
                <a:cs typeface="Nunito"/>
                <a:sym typeface="Nunito"/>
              </a:rPr>
              <a:t>lowerCamelCase : </a:t>
            </a:r>
            <a:r>
              <a:rPr b="0" i="0" lang="es-AR" sz="1800" u="none" cap="none" strike="noStrike">
                <a:solidFill>
                  <a:schemeClr val="dk1"/>
                </a:solidFill>
                <a:latin typeface="Nunito"/>
                <a:ea typeface="Nunito"/>
                <a:cs typeface="Nunito"/>
                <a:sym typeface="Nunito"/>
              </a:rPr>
              <a:t>El nombre comienza en minúsculas</a:t>
            </a:r>
            <a:endParaRPr b="1" i="0" sz="1800" u="none" cap="none" strike="noStrike">
              <a:solidFill>
                <a:srgbClr val="FF0000"/>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✔UpperCamelCase : El nombre comienza en mayúsculas</a:t>
            </a:r>
            <a:endParaRPr b="0" i="0" sz="1800" u="none" cap="none" strike="noStrike">
              <a:solidFill>
                <a:schemeClr val="dk1"/>
              </a:solidFill>
              <a:latin typeface="Nunito"/>
              <a:ea typeface="Nunito"/>
              <a:cs typeface="Nunito"/>
              <a:sym typeface="Nunito"/>
            </a:endParaRPr>
          </a:p>
        </p:txBody>
      </p:sp>
      <p:pic>
        <p:nvPicPr>
          <p:cNvPr id="464" name="Google Shape;464;p117"/>
          <p:cNvPicPr preferRelativeResize="0"/>
          <p:nvPr/>
        </p:nvPicPr>
        <p:blipFill rotWithShape="1">
          <a:blip r:embed="rId3">
            <a:alphaModFix/>
          </a:blip>
          <a:srcRect b="0" l="0" r="0" t="0"/>
          <a:stretch/>
        </p:blipFill>
        <p:spPr>
          <a:xfrm>
            <a:off x="4808008" y="3330389"/>
            <a:ext cx="3667125" cy="1181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9"/>
          <p:cNvSpPr txBox="1"/>
          <p:nvPr>
            <p:ph type="ctrTitle"/>
          </p:nvPr>
        </p:nvSpPr>
        <p:spPr>
          <a:xfrm>
            <a:off x="1184876" y="1952278"/>
            <a:ext cx="6858000" cy="103645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Box Modeling</a:t>
            </a:r>
            <a:br>
              <a:rPr b="0" lang="es-AR"/>
            </a:br>
            <a:r>
              <a:rPr lang="es-AR"/>
              <a:t>Propiedades de la caja</a:t>
            </a:r>
            <a:endParaRPr/>
          </a:p>
        </p:txBody>
      </p:sp>
      <p:pic>
        <p:nvPicPr>
          <p:cNvPr descr="gif_gato_caja-min.gif" id="470" name="Google Shape;470;p19"/>
          <p:cNvPicPr preferRelativeResize="0"/>
          <p:nvPr/>
        </p:nvPicPr>
        <p:blipFill rotWithShape="1">
          <a:blip r:embed="rId3">
            <a:alphaModFix/>
          </a:blip>
          <a:srcRect b="0" l="0" r="0" t="0"/>
          <a:stretch/>
        </p:blipFill>
        <p:spPr>
          <a:xfrm>
            <a:off x="2810934" y="363482"/>
            <a:ext cx="3439712" cy="146531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0"/>
          <p:cNvSpPr txBox="1"/>
          <p:nvPr>
            <p:ph idx="1" type="subTitle"/>
          </p:nvPr>
        </p:nvSpPr>
        <p:spPr>
          <a:xfrm>
            <a:off x="5037666" y="1329267"/>
            <a:ext cx="3369734" cy="2954866"/>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AR"/>
              <a:t>Todos los elementos del HTML son cajas. Un </a:t>
            </a:r>
            <a:r>
              <a:rPr i="1" lang="es-AR"/>
              <a:t>&lt;strong&gt;</a:t>
            </a:r>
            <a:r>
              <a:rPr lang="es-AR"/>
              <a:t>, un </a:t>
            </a:r>
            <a:r>
              <a:rPr i="1" lang="es-AR"/>
              <a:t>&lt;h2&gt;</a:t>
            </a:r>
            <a:r>
              <a:rPr lang="es-AR"/>
              <a:t> y demás, son rectangulares: </a:t>
            </a:r>
            <a:endParaRPr/>
          </a:p>
          <a:p>
            <a:pPr indent="-361950" lvl="0" marL="457200" rtl="0" algn="l">
              <a:lnSpc>
                <a:spcPct val="90000"/>
              </a:lnSpc>
              <a:spcBef>
                <a:spcPts val="800"/>
              </a:spcBef>
              <a:spcAft>
                <a:spcPts val="0"/>
              </a:spcAft>
              <a:buSzPts val="1800"/>
              <a:buFont typeface="Arial"/>
              <a:buChar char="•"/>
            </a:pPr>
            <a:br>
              <a:rPr lang="es-AR"/>
            </a:br>
            <a:r>
              <a:rPr lang="es-AR"/>
              <a:t>En los elementos de </a:t>
            </a:r>
            <a:r>
              <a:rPr b="1" lang="es-AR"/>
              <a:t>línea</a:t>
            </a:r>
            <a:r>
              <a:rPr lang="es-AR"/>
              <a:t>, se verá uno al lado del otro. </a:t>
            </a:r>
            <a:endParaRPr/>
          </a:p>
          <a:p>
            <a:pPr indent="-361950" lvl="0" marL="457200" rtl="0" algn="l">
              <a:lnSpc>
                <a:spcPct val="90000"/>
              </a:lnSpc>
              <a:spcBef>
                <a:spcPts val="800"/>
              </a:spcBef>
              <a:spcAft>
                <a:spcPts val="0"/>
              </a:spcAft>
              <a:buSzPts val="1800"/>
              <a:buFont typeface="Arial"/>
              <a:buChar char="•"/>
            </a:pPr>
            <a:r>
              <a:rPr lang="es-AR"/>
              <a:t>En cambio en los de </a:t>
            </a:r>
            <a:r>
              <a:rPr b="1" lang="es-AR"/>
              <a:t>bloque</a:t>
            </a:r>
            <a:r>
              <a:rPr lang="es-AR"/>
              <a:t>, uno debajo del otro.</a:t>
            </a:r>
            <a:endParaRPr/>
          </a:p>
        </p:txBody>
      </p:sp>
      <p:sp>
        <p:nvSpPr>
          <p:cNvPr id="476" name="Google Shape;476;p20"/>
          <p:cNvSpPr/>
          <p:nvPr/>
        </p:nvSpPr>
        <p:spPr>
          <a:xfrm>
            <a:off x="1456267" y="424418"/>
            <a:ext cx="60960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Propiedades</a:t>
            </a:r>
            <a:r>
              <a:rPr b="1" i="0" lang="es-AR" sz="1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de la caja</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4.googleusercontent.com/dcGHHB3JyHle_8zzZHaGS9UQCJ5yjLCZyf_blOFPaQSFOL6nb6JN9zzF_KYSEGO-VV6PilsPU3V1uSkgGqkZjkTDrXW8B0ILqNoy8L2Yu4PgNRh13pogvzeaUJNQPs7NKwfBExClqmO1QV4afnjtlXfpgMPZnkZvSd3T8EyJUUIvnbPZ4TDt0dePhVY5" id="477" name="Google Shape;477;p20"/>
          <p:cNvPicPr preferRelativeResize="0"/>
          <p:nvPr/>
        </p:nvPicPr>
        <p:blipFill rotWithShape="1">
          <a:blip r:embed="rId3">
            <a:alphaModFix/>
          </a:blip>
          <a:srcRect b="0" l="0" r="0" t="0"/>
          <a:stretch/>
        </p:blipFill>
        <p:spPr>
          <a:xfrm>
            <a:off x="1027641" y="2108728"/>
            <a:ext cx="3632269" cy="176053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18"/>
          <p:cNvSpPr txBox="1"/>
          <p:nvPr/>
        </p:nvSpPr>
        <p:spPr>
          <a:xfrm>
            <a:off x="838200" y="618067"/>
            <a:ext cx="6341533" cy="3666066"/>
          </a:xfrm>
          <a:prstGeom prst="rect">
            <a:avLst/>
          </a:prstGeom>
          <a:noFill/>
          <a:ln>
            <a:noFill/>
          </a:ln>
        </p:spPr>
        <p:txBody>
          <a:bodyPr anchorCtr="0" anchor="t" bIns="34275" lIns="68575" spcFirstLastPara="1" rIns="68575" wrap="square" tIns="34275">
            <a:normAutofit fontScale="92500" lnSpcReduction="20000"/>
          </a:bodyPr>
          <a:lstStyle/>
          <a:p>
            <a:pPr indent="-342900" lvl="0" marL="457200" marR="0" rtl="0" algn="l">
              <a:lnSpc>
                <a:spcPct val="90000"/>
              </a:lnSpc>
              <a:spcBef>
                <a:spcPts val="800"/>
              </a:spcBef>
              <a:spcAft>
                <a:spcPts val="0"/>
              </a:spcAft>
              <a:buClr>
                <a:schemeClr val="dk1"/>
              </a:buClr>
              <a:buSzPct val="108108"/>
              <a:buFont typeface="Arial"/>
              <a:buChar char="•"/>
            </a:pPr>
            <a:r>
              <a:rPr b="0" i="0" lang="es-AR" sz="1800" u="none" cap="none" strike="noStrike">
                <a:solidFill>
                  <a:schemeClr val="dk1"/>
                </a:solidFill>
                <a:latin typeface="Nunito"/>
                <a:ea typeface="Nunito"/>
                <a:cs typeface="Nunito"/>
                <a:sym typeface="Nunito"/>
              </a:rPr>
              <a:t>Recapitulando, en un documento HTML, cada elemento es representado como una </a:t>
            </a:r>
            <a:r>
              <a:rPr b="0" i="1" lang="es-AR" sz="1800" u="none" cap="none" strike="noStrike">
                <a:solidFill>
                  <a:schemeClr val="dk1"/>
                </a:solidFill>
                <a:latin typeface="Nunito"/>
                <a:ea typeface="Nunito"/>
                <a:cs typeface="Nunito"/>
                <a:sym typeface="Nunito"/>
              </a:rPr>
              <a:t>caja rectangular</a:t>
            </a:r>
            <a:r>
              <a:rPr b="0" i="0" lang="es-AR" sz="1800" u="none" cap="none" strike="noStrike">
                <a:solidFill>
                  <a:schemeClr val="dk1"/>
                </a:solidFill>
                <a:latin typeface="Nunito"/>
                <a:ea typeface="Nunito"/>
                <a:cs typeface="Nunito"/>
                <a:sym typeface="Nunito"/>
              </a:rPr>
              <a:t> con 4 capas de profundidad: contenido, padding, borde y margen. Gracias a CSS, podrás manipularlas para tener un diseño más atractivo.</a:t>
            </a:r>
            <a:endParaRPr/>
          </a:p>
          <a:p>
            <a:pPr indent="-342900" lvl="0" marL="457200" marR="0" rtl="0" algn="l">
              <a:lnSpc>
                <a:spcPct val="90000"/>
              </a:lnSpc>
              <a:spcBef>
                <a:spcPts val="800"/>
              </a:spcBef>
              <a:spcAft>
                <a:spcPts val="0"/>
              </a:spcAft>
              <a:buClr>
                <a:schemeClr val="dk1"/>
              </a:buClr>
              <a:buSzPct val="108108"/>
              <a:buFont typeface="Arial"/>
              <a:buChar char="•"/>
            </a:pPr>
            <a:r>
              <a:rPr b="0" i="0" lang="es-AR" sz="1800" u="none" cap="none" strike="noStrike">
                <a:solidFill>
                  <a:schemeClr val="dk1"/>
                </a:solidFill>
                <a:latin typeface="Nunito"/>
                <a:ea typeface="Nunito"/>
                <a:cs typeface="Nunito"/>
                <a:sym typeface="Nunito"/>
              </a:rPr>
              <a:t>Yendo desde afuera hacia adentro, las capas son:</a:t>
            </a:r>
            <a:endParaRPr/>
          </a:p>
          <a:p>
            <a:pPr indent="-342900" lvl="0" marL="457200" marR="0" rtl="0" algn="l">
              <a:lnSpc>
                <a:spcPct val="90000"/>
              </a:lnSpc>
              <a:spcBef>
                <a:spcPts val="800"/>
              </a:spcBef>
              <a:spcAft>
                <a:spcPts val="0"/>
              </a:spcAft>
              <a:buClr>
                <a:schemeClr val="dk1"/>
              </a:buClr>
              <a:buSzPct val="108108"/>
              <a:buFont typeface="Arial"/>
              <a:buChar char="•"/>
            </a:pPr>
            <a:r>
              <a:rPr b="1" i="0" lang="es-AR" sz="1800" u="none" cap="none" strike="noStrike">
                <a:solidFill>
                  <a:schemeClr val="dk1"/>
                </a:solidFill>
                <a:latin typeface="Nunito"/>
                <a:ea typeface="Nunito"/>
                <a:cs typeface="Nunito"/>
                <a:sym typeface="Nunito"/>
              </a:rPr>
              <a:t>Margen (margin):</a:t>
            </a:r>
            <a:r>
              <a:rPr b="0" i="0" lang="es-AR" sz="1800" u="none" cap="none" strike="noStrike">
                <a:solidFill>
                  <a:schemeClr val="dk1"/>
                </a:solidFill>
                <a:latin typeface="Nunito"/>
                <a:ea typeface="Nunito"/>
                <a:cs typeface="Nunito"/>
                <a:sym typeface="Nunito"/>
              </a:rPr>
              <a:t> es el espacio que separa un elemento de los otros. En este caso, es el espacio entre las cajas.</a:t>
            </a:r>
            <a:endParaRPr/>
          </a:p>
          <a:p>
            <a:pPr indent="-342900" lvl="0" marL="457200" marR="0" rtl="0" algn="l">
              <a:lnSpc>
                <a:spcPct val="90000"/>
              </a:lnSpc>
              <a:spcBef>
                <a:spcPts val="800"/>
              </a:spcBef>
              <a:spcAft>
                <a:spcPts val="0"/>
              </a:spcAft>
              <a:buClr>
                <a:schemeClr val="dk1"/>
              </a:buClr>
              <a:buSzPct val="108108"/>
              <a:buFont typeface="Arial"/>
              <a:buChar char="•"/>
            </a:pPr>
            <a:r>
              <a:rPr b="1" i="0" lang="es-AR" sz="1800" u="none" cap="none" strike="noStrike">
                <a:solidFill>
                  <a:schemeClr val="dk1"/>
                </a:solidFill>
                <a:latin typeface="Nunito"/>
                <a:ea typeface="Nunito"/>
                <a:cs typeface="Nunito"/>
                <a:sym typeface="Nunito"/>
              </a:rPr>
              <a:t>Borde (border):</a:t>
            </a:r>
            <a:r>
              <a:rPr b="0" i="0" lang="es-AR" sz="1800" u="none" cap="none" strike="noStrike">
                <a:solidFill>
                  <a:schemeClr val="dk1"/>
                </a:solidFill>
                <a:latin typeface="Nunito"/>
                <a:ea typeface="Nunito"/>
                <a:cs typeface="Nunito"/>
                <a:sym typeface="Nunito"/>
              </a:rPr>
              <a:t> es la línea de la caja que marca su límite. Podemos hacerlo visible con diferentes grosores, estilos y colores.</a:t>
            </a:r>
            <a:endParaRPr/>
          </a:p>
          <a:p>
            <a:pPr indent="-342900" lvl="0" marL="457200" marR="0" rtl="0" algn="l">
              <a:lnSpc>
                <a:spcPct val="90000"/>
              </a:lnSpc>
              <a:spcBef>
                <a:spcPts val="800"/>
              </a:spcBef>
              <a:spcAft>
                <a:spcPts val="0"/>
              </a:spcAft>
              <a:buClr>
                <a:schemeClr val="dk1"/>
              </a:buClr>
              <a:buSzPct val="108108"/>
              <a:buFont typeface="Arial"/>
              <a:buChar char="•"/>
            </a:pPr>
            <a:r>
              <a:rPr b="1" i="0" lang="es-AR" sz="1800" u="none" cap="none" strike="noStrike">
                <a:solidFill>
                  <a:schemeClr val="dk1"/>
                </a:solidFill>
                <a:latin typeface="Nunito"/>
                <a:ea typeface="Nunito"/>
                <a:cs typeface="Nunito"/>
                <a:sym typeface="Nunito"/>
              </a:rPr>
              <a:t>Padding:</a:t>
            </a:r>
            <a:r>
              <a:rPr b="0" i="0" lang="es-AR" sz="1800" u="none" cap="none" strike="noStrike">
                <a:solidFill>
                  <a:schemeClr val="dk1"/>
                </a:solidFill>
                <a:latin typeface="Nunito"/>
                <a:ea typeface="Nunito"/>
                <a:cs typeface="Nunito"/>
                <a:sym typeface="Nunito"/>
              </a:rPr>
              <a:t> es el espacio que separa el borde de la caja de su contenido.</a:t>
            </a:r>
            <a:endParaRPr/>
          </a:p>
          <a:p>
            <a:pPr indent="-342900" lvl="0" marL="457200" marR="0" rtl="0" algn="l">
              <a:lnSpc>
                <a:spcPct val="90000"/>
              </a:lnSpc>
              <a:spcBef>
                <a:spcPts val="800"/>
              </a:spcBef>
              <a:spcAft>
                <a:spcPts val="0"/>
              </a:spcAft>
              <a:buClr>
                <a:schemeClr val="dk1"/>
              </a:buClr>
              <a:buSzPct val="108108"/>
              <a:buFont typeface="Arial"/>
              <a:buChar char="•"/>
            </a:pPr>
            <a:r>
              <a:rPr b="1" i="0" lang="es-AR" sz="1800" u="none" cap="none" strike="noStrike">
                <a:solidFill>
                  <a:schemeClr val="dk1"/>
                </a:solidFill>
                <a:latin typeface="Nunito"/>
                <a:ea typeface="Nunito"/>
                <a:cs typeface="Nunito"/>
                <a:sym typeface="Nunito"/>
              </a:rPr>
              <a:t>Contenido (content):</a:t>
            </a:r>
            <a:r>
              <a:rPr b="0" i="0" lang="es-AR" sz="1800" u="none" cap="none" strike="noStrike">
                <a:solidFill>
                  <a:schemeClr val="dk1"/>
                </a:solidFill>
                <a:latin typeface="Nunito"/>
                <a:ea typeface="Nunito"/>
                <a:cs typeface="Nunito"/>
                <a:sym typeface="Nunito"/>
              </a:rPr>
              <a:t> es todo lo que está contenido en el elemento. Puede ser, por ejemplo, un texto en un &lt;h1&gt;, una imagen o cualquier </a:t>
            </a:r>
            <a:r>
              <a:rPr b="0" i="1" lang="es-AR" sz="1800" u="none" cap="none" strike="noStrike">
                <a:solidFill>
                  <a:schemeClr val="dk1"/>
                </a:solidFill>
                <a:latin typeface="Nunito"/>
                <a:ea typeface="Nunito"/>
                <a:cs typeface="Nunito"/>
                <a:sym typeface="Nunito"/>
              </a:rPr>
              <a:t>tag</a:t>
            </a:r>
            <a:r>
              <a:rPr b="0" i="0" lang="es-AR" sz="1800" u="none" cap="none" strike="noStrike">
                <a:solidFill>
                  <a:schemeClr val="dk1"/>
                </a:solidFill>
                <a:latin typeface="Nunito"/>
                <a:ea typeface="Nunito"/>
                <a:cs typeface="Nunito"/>
                <a:sym typeface="Nunito"/>
              </a:rPr>
              <a:t> anidado.</a:t>
            </a:r>
            <a:endParaRPr/>
          </a:p>
        </p:txBody>
      </p:sp>
      <p:pic>
        <p:nvPicPr>
          <p:cNvPr id="483" name="Google Shape;483;p118"/>
          <p:cNvPicPr preferRelativeResize="0"/>
          <p:nvPr/>
        </p:nvPicPr>
        <p:blipFill rotWithShape="1">
          <a:blip r:embed="rId3">
            <a:alphaModFix/>
          </a:blip>
          <a:srcRect b="0" l="0" r="0" t="0"/>
          <a:stretch/>
        </p:blipFill>
        <p:spPr>
          <a:xfrm>
            <a:off x="7111472" y="1670280"/>
            <a:ext cx="1897061" cy="156163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2"/>
          <p:cNvSpPr txBox="1"/>
          <p:nvPr>
            <p:ph type="ctrTitle"/>
          </p:nvPr>
        </p:nvSpPr>
        <p:spPr>
          <a:xfrm>
            <a:off x="977785" y="429195"/>
            <a:ext cx="6858000"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Contenido (Content):</a:t>
            </a:r>
            <a:endParaRPr/>
          </a:p>
        </p:txBody>
      </p:sp>
      <p:sp>
        <p:nvSpPr>
          <p:cNvPr id="489" name="Google Shape;489;p22"/>
          <p:cNvSpPr txBox="1"/>
          <p:nvPr>
            <p:ph idx="1" type="subTitle"/>
          </p:nvPr>
        </p:nvSpPr>
        <p:spPr>
          <a:xfrm>
            <a:off x="800444" y="1744133"/>
            <a:ext cx="7437624" cy="2039831"/>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8"/>
              <a:buNone/>
            </a:pPr>
            <a:r>
              <a:rPr lang="es-AR"/>
              <a:t>👉 </a:t>
            </a:r>
            <a:r>
              <a:rPr lang="es-AR"/>
              <a:t>Esta es el área donde se muestra el contenido del elemento, como texto o imágenes.</a:t>
            </a:r>
            <a:endParaRPr/>
          </a:p>
          <a:p>
            <a:pPr indent="-361950" lvl="0" marL="457200" rtl="0" algn="ctr">
              <a:spcBef>
                <a:spcPts val="800"/>
              </a:spcBef>
              <a:spcAft>
                <a:spcPts val="0"/>
              </a:spcAft>
              <a:buNone/>
            </a:pPr>
            <a:r>
              <a:rPr lang="es-AR"/>
              <a:t>Las propiedades width y height se utilizan para controlar el tamaño de esta área de contenido. No incluyen padding, border, ni margin.</a:t>
            </a:r>
            <a:endParaRPr/>
          </a:p>
          <a:p>
            <a:pPr indent="-361950" lvl="0" marL="457200" rtl="0" algn="ctr">
              <a:lnSpc>
                <a:spcPct val="90000"/>
              </a:lnSpc>
              <a:spcBef>
                <a:spcPts val="800"/>
              </a:spcBef>
              <a:spcAft>
                <a:spcPts val="0"/>
              </a:spcAft>
              <a:buClr>
                <a:schemeClr val="dk1"/>
              </a:buClr>
              <a:buSzPct val="108108"/>
              <a:buNone/>
            </a:pPr>
            <a:r>
              <a:t/>
            </a:r>
            <a:endParaRPr/>
          </a:p>
          <a:p>
            <a:pPr indent="-361950" lvl="0" marL="457200" rtl="0" algn="ctr">
              <a:lnSpc>
                <a:spcPct val="90000"/>
              </a:lnSpc>
              <a:spcBef>
                <a:spcPts val="800"/>
              </a:spcBef>
              <a:spcAft>
                <a:spcPts val="0"/>
              </a:spcAft>
              <a:buClr>
                <a:schemeClr val="dk1"/>
              </a:buClr>
              <a:buSzPct val="108108"/>
              <a:buNone/>
            </a:pPr>
            <a:br>
              <a:rPr lang="es-AR"/>
            </a:b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0308206602_0_29"/>
          <p:cNvSpPr txBox="1"/>
          <p:nvPr>
            <p:ph type="ctrTitle"/>
          </p:nvPr>
        </p:nvSpPr>
        <p:spPr>
          <a:xfrm>
            <a:off x="977785" y="429195"/>
            <a:ext cx="6858000" cy="715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Padding (Relleno):</a:t>
            </a:r>
            <a:endParaRPr/>
          </a:p>
        </p:txBody>
      </p:sp>
      <p:sp>
        <p:nvSpPr>
          <p:cNvPr id="495" name="Google Shape;495;g20308206602_0_29"/>
          <p:cNvSpPr txBox="1"/>
          <p:nvPr>
            <p:ph idx="1" type="subTitle"/>
          </p:nvPr>
        </p:nvSpPr>
        <p:spPr>
          <a:xfrm>
            <a:off x="800450" y="1744122"/>
            <a:ext cx="7437600" cy="2910900"/>
          </a:xfrm>
          <a:prstGeom prst="rect">
            <a:avLst/>
          </a:prstGeom>
          <a:noFill/>
          <a:ln>
            <a:noFill/>
          </a:ln>
        </p:spPr>
        <p:txBody>
          <a:bodyPr anchorCtr="0" anchor="t" bIns="34275" lIns="68575" spcFirstLastPara="1" rIns="68575" wrap="square" tIns="34275">
            <a:normAutofit fontScale="77500" lnSpcReduction="10000"/>
          </a:bodyPr>
          <a:lstStyle/>
          <a:p>
            <a:pPr indent="-361950" lvl="0" marL="457200" rtl="0" algn="ctr">
              <a:lnSpc>
                <a:spcPct val="90000"/>
              </a:lnSpc>
              <a:spcBef>
                <a:spcPts val="800"/>
              </a:spcBef>
              <a:spcAft>
                <a:spcPts val="0"/>
              </a:spcAft>
              <a:buClr>
                <a:schemeClr val="dk1"/>
              </a:buClr>
              <a:buSzPct val="86651"/>
              <a:buNone/>
            </a:pPr>
            <a:r>
              <a:rPr lang="es-AR"/>
              <a:t>👉</a:t>
            </a:r>
            <a:r>
              <a:rPr lang="es-AR" sz="2245"/>
              <a:t> </a:t>
            </a:r>
            <a:r>
              <a:rPr lang="es-AR" sz="2245"/>
              <a:t>Es el espacio entre el contenido del elemento y su borde.</a:t>
            </a:r>
            <a:endParaRPr sz="2245"/>
          </a:p>
          <a:p>
            <a:pPr indent="-361950" lvl="0" marL="457200" rtl="0" algn="ctr">
              <a:lnSpc>
                <a:spcPct val="90000"/>
              </a:lnSpc>
              <a:spcBef>
                <a:spcPts val="800"/>
              </a:spcBef>
              <a:spcAft>
                <a:spcPts val="0"/>
              </a:spcAft>
              <a:buClr>
                <a:schemeClr val="dk1"/>
              </a:buClr>
              <a:buSzPct val="86651"/>
              <a:buNone/>
            </a:pPr>
            <a:r>
              <a:t/>
            </a:r>
            <a:endParaRPr sz="2245"/>
          </a:p>
          <a:p>
            <a:pPr indent="-361950" lvl="0" marL="457200" rtl="0" algn="ctr">
              <a:spcBef>
                <a:spcPts val="800"/>
              </a:spcBef>
              <a:spcAft>
                <a:spcPts val="0"/>
              </a:spcAft>
              <a:buNone/>
            </a:pPr>
            <a:r>
              <a:rPr lang="es-AR" sz="2245"/>
              <a:t>El padding aumenta el tamaño de la caja pero no afecta el tamaño del contenido en sí; en cambio, reduce el área disponible para el contenido si el tamaño de la caja se mantiene constante.</a:t>
            </a:r>
            <a:endParaRPr sz="2245"/>
          </a:p>
          <a:p>
            <a:pPr indent="-361950" lvl="0" marL="457200" rtl="0" algn="ctr">
              <a:spcBef>
                <a:spcPts val="800"/>
              </a:spcBef>
              <a:spcAft>
                <a:spcPts val="0"/>
              </a:spcAft>
              <a:buNone/>
            </a:pPr>
            <a:r>
              <a:rPr lang="es-AR" sz="2245"/>
              <a:t>Se puede especificar con propiedades como padding-top, padding-right, padding-bottom, padding-left o de manera abreviada con padding.</a:t>
            </a:r>
            <a:endParaRPr sz="2245"/>
          </a:p>
          <a:p>
            <a:pPr indent="0" lvl="0" marL="95250" rtl="0" algn="l">
              <a:lnSpc>
                <a:spcPct val="90000"/>
              </a:lnSpc>
              <a:spcBef>
                <a:spcPts val="800"/>
              </a:spcBef>
              <a:spcAft>
                <a:spcPts val="0"/>
              </a:spcAft>
              <a:buClr>
                <a:schemeClr val="dk1"/>
              </a:buClr>
              <a:buSzPct val="108108"/>
              <a:buNone/>
            </a:pPr>
            <a:r>
              <a:t/>
            </a:r>
            <a:endParaRPr/>
          </a:p>
          <a:p>
            <a:pPr indent="-361950" lvl="0" marL="457200" rtl="0" algn="ctr">
              <a:lnSpc>
                <a:spcPct val="90000"/>
              </a:lnSpc>
              <a:spcBef>
                <a:spcPts val="800"/>
              </a:spcBef>
              <a:spcAft>
                <a:spcPts val="0"/>
              </a:spcAft>
              <a:buClr>
                <a:schemeClr val="dk1"/>
              </a:buClr>
              <a:buSzPct val="108108"/>
              <a:buNone/>
            </a:pPr>
            <a:r>
              <a:t/>
            </a:r>
            <a:endParaRPr/>
          </a:p>
          <a:p>
            <a:pPr indent="-361950" lvl="0" marL="457200" rtl="0" algn="ctr">
              <a:lnSpc>
                <a:spcPct val="90000"/>
              </a:lnSpc>
              <a:spcBef>
                <a:spcPts val="800"/>
              </a:spcBef>
              <a:spcAft>
                <a:spcPts val="0"/>
              </a:spcAft>
              <a:buClr>
                <a:schemeClr val="dk1"/>
              </a:buClr>
              <a:buSzPct val="108108"/>
              <a:buNone/>
            </a:pPr>
            <a:br>
              <a:rPr lang="es-AR"/>
            </a:b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0308206602_0_36"/>
          <p:cNvSpPr txBox="1"/>
          <p:nvPr>
            <p:ph type="ctrTitle"/>
          </p:nvPr>
        </p:nvSpPr>
        <p:spPr>
          <a:xfrm>
            <a:off x="977785" y="429195"/>
            <a:ext cx="6858000" cy="715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Margin (Margen):</a:t>
            </a:r>
            <a:endParaRPr/>
          </a:p>
        </p:txBody>
      </p:sp>
      <p:sp>
        <p:nvSpPr>
          <p:cNvPr id="501" name="Google Shape;501;g20308206602_0_36"/>
          <p:cNvSpPr txBox="1"/>
          <p:nvPr>
            <p:ph idx="1" type="subTitle"/>
          </p:nvPr>
        </p:nvSpPr>
        <p:spPr>
          <a:xfrm>
            <a:off x="800450" y="1744122"/>
            <a:ext cx="7437600" cy="2910900"/>
          </a:xfrm>
          <a:prstGeom prst="rect">
            <a:avLst/>
          </a:prstGeom>
          <a:noFill/>
          <a:ln>
            <a:noFill/>
          </a:ln>
        </p:spPr>
        <p:txBody>
          <a:bodyPr anchorCtr="0" anchor="t" bIns="34275" lIns="68575" spcFirstLastPara="1" rIns="68575" wrap="square" tIns="34275">
            <a:normAutofit lnSpcReduction="20000"/>
          </a:bodyPr>
          <a:lstStyle/>
          <a:p>
            <a:pPr indent="-361950" lvl="0" marL="457200" rtl="0" algn="ctr">
              <a:lnSpc>
                <a:spcPct val="90000"/>
              </a:lnSpc>
              <a:spcBef>
                <a:spcPts val="800"/>
              </a:spcBef>
              <a:spcAft>
                <a:spcPts val="0"/>
              </a:spcAft>
              <a:buClr>
                <a:schemeClr val="dk1"/>
              </a:buClr>
              <a:buSzPts val="1946"/>
              <a:buNone/>
            </a:pPr>
            <a:r>
              <a:rPr lang="es-AR"/>
              <a:t>👉</a:t>
            </a:r>
            <a:r>
              <a:rPr lang="es-AR" sz="2245"/>
              <a:t> </a:t>
            </a:r>
            <a:r>
              <a:rPr lang="es-AR" sz="2245"/>
              <a:t>Es el espacio entre el borde de un elemento y los elementos adyacentes.</a:t>
            </a:r>
            <a:endParaRPr sz="2245"/>
          </a:p>
          <a:p>
            <a:pPr indent="-361950" lvl="0" marL="457200" rtl="0" algn="ctr">
              <a:spcBef>
                <a:spcPts val="800"/>
              </a:spcBef>
              <a:spcAft>
                <a:spcPts val="0"/>
              </a:spcAft>
              <a:buNone/>
            </a:pPr>
            <a:r>
              <a:rPr lang="es-AR" sz="2245"/>
              <a:t>A diferencia del padding, el margin no aumenta el tamaño visual del elemento, sino que afecta el espacio alrededor de la caja.</a:t>
            </a:r>
            <a:endParaRPr sz="2245"/>
          </a:p>
          <a:p>
            <a:pPr indent="-361950" lvl="0" marL="457200" rtl="0" algn="ctr">
              <a:spcBef>
                <a:spcPts val="800"/>
              </a:spcBef>
              <a:spcAft>
                <a:spcPts val="0"/>
              </a:spcAft>
              <a:buNone/>
            </a:pPr>
            <a:r>
              <a:rPr lang="es-AR" sz="2245"/>
              <a:t>Se puede ajustar con margin-top, margin-right, margin-bottom, margin-left o abreviado con margin.</a:t>
            </a:r>
            <a:endParaRPr sz="2245"/>
          </a:p>
          <a:p>
            <a:pPr indent="-361950" lvl="0" marL="457200" rtl="0" algn="ctr">
              <a:lnSpc>
                <a:spcPct val="90000"/>
              </a:lnSpc>
              <a:spcBef>
                <a:spcPts val="800"/>
              </a:spcBef>
              <a:spcAft>
                <a:spcPts val="0"/>
              </a:spcAft>
              <a:buClr>
                <a:schemeClr val="dk1"/>
              </a:buClr>
              <a:buSzPts val="1946"/>
              <a:buNone/>
            </a:pPr>
            <a:r>
              <a:t/>
            </a:r>
            <a:endParaRPr sz="2245"/>
          </a:p>
          <a:p>
            <a:pPr indent="-361950" lvl="0" marL="457200" rtl="0" algn="ctr">
              <a:lnSpc>
                <a:spcPct val="90000"/>
              </a:lnSpc>
              <a:spcBef>
                <a:spcPts val="800"/>
              </a:spcBef>
              <a:spcAft>
                <a:spcPts val="0"/>
              </a:spcAft>
              <a:buClr>
                <a:schemeClr val="dk1"/>
              </a:buClr>
              <a:buSzPts val="1946"/>
              <a:buNone/>
            </a:pPr>
            <a:br>
              <a:rPr lang="es-AR"/>
            </a:b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20308206602_0_22"/>
          <p:cNvSpPr txBox="1"/>
          <p:nvPr>
            <p:ph type="ctrTitle"/>
          </p:nvPr>
        </p:nvSpPr>
        <p:spPr>
          <a:xfrm>
            <a:off x="977785" y="429195"/>
            <a:ext cx="6858000" cy="715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Box Model</a:t>
            </a:r>
            <a:endParaRPr/>
          </a:p>
        </p:txBody>
      </p:sp>
      <p:sp>
        <p:nvSpPr>
          <p:cNvPr id="507" name="Google Shape;507;g20308206602_0_22"/>
          <p:cNvSpPr txBox="1"/>
          <p:nvPr>
            <p:ph idx="1" type="subTitle"/>
          </p:nvPr>
        </p:nvSpPr>
        <p:spPr>
          <a:xfrm>
            <a:off x="800444" y="1744133"/>
            <a:ext cx="7437600" cy="2039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946"/>
              <a:buNone/>
            </a:pPr>
            <a:r>
              <a:rPr lang="es-AR"/>
              <a:t>👉 Ese concepto de que “todo es una caja”, da lugar a algo llamado en web como </a:t>
            </a:r>
            <a:r>
              <a:rPr b="1" lang="es-AR"/>
              <a:t>box model.</a:t>
            </a:r>
            <a:r>
              <a:rPr lang="es-AR"/>
              <a:t> </a:t>
            </a:r>
            <a:endParaRPr/>
          </a:p>
          <a:p>
            <a:pPr indent="-361950" lvl="0" marL="457200" rtl="0" algn="ctr">
              <a:lnSpc>
                <a:spcPct val="90000"/>
              </a:lnSpc>
              <a:spcBef>
                <a:spcPts val="800"/>
              </a:spcBef>
              <a:spcAft>
                <a:spcPts val="0"/>
              </a:spcAft>
              <a:buClr>
                <a:schemeClr val="dk1"/>
              </a:buClr>
              <a:buSzPts val="1946"/>
              <a:buNone/>
            </a:pPr>
            <a:br>
              <a:rPr lang="es-AR"/>
            </a:br>
            <a:r>
              <a:rPr lang="es-AR"/>
              <a:t>👉 Sin importar si son de línea o de bloque (pero tienen su incidencia en lo que sean), todas las etiquetas tienen propiedades en común.</a:t>
            </a:r>
            <a:endParaRPr/>
          </a:p>
          <a:p>
            <a:pPr indent="-361950" lvl="0" marL="457200" rtl="0" algn="ctr">
              <a:lnSpc>
                <a:spcPct val="90000"/>
              </a:lnSpc>
              <a:spcBef>
                <a:spcPts val="800"/>
              </a:spcBef>
              <a:spcAft>
                <a:spcPts val="0"/>
              </a:spcAft>
              <a:buClr>
                <a:schemeClr val="dk1"/>
              </a:buClr>
              <a:buSzPts val="1946"/>
              <a:buNone/>
            </a:pPr>
            <a:br>
              <a:rPr lang="es-AR"/>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
          <p:cNvSpPr txBox="1"/>
          <p:nvPr/>
        </p:nvSpPr>
        <p:spPr>
          <a:xfrm>
            <a:off x="1132662" y="1580258"/>
            <a:ext cx="6829200" cy="130804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3600"/>
              <a:buFont typeface="Arial"/>
              <a:buNone/>
            </a:pPr>
            <a:r>
              <a:rPr b="1" i="0" lang="es-AR" sz="3600" u="none" cap="none" strike="noStrike">
                <a:solidFill>
                  <a:srgbClr val="4089D7"/>
                </a:solidFill>
                <a:latin typeface="Nunito"/>
                <a:ea typeface="Nunito"/>
                <a:cs typeface="Nunito"/>
                <a:sym typeface="Nunito"/>
              </a:rPr>
              <a:t>CSS</a:t>
            </a:r>
            <a:r>
              <a:rPr b="1" i="0" lang="es-AR" sz="4000" u="none" cap="none" strike="noStrike">
                <a:solidFill>
                  <a:srgbClr val="EAFF6A"/>
                </a:solidFill>
                <a:latin typeface="DM Sans"/>
                <a:ea typeface="DM Sans"/>
                <a:cs typeface="DM Sans"/>
                <a:sym typeface="DM Sans"/>
              </a:rPr>
              <a:t> </a:t>
            </a:r>
            <a:r>
              <a:rPr b="1" i="0" lang="es-AR" sz="3600" u="none" cap="none" strike="noStrike">
                <a:solidFill>
                  <a:srgbClr val="4089D7"/>
                </a:solidFill>
                <a:latin typeface="Nunito"/>
                <a:ea typeface="Nunito"/>
                <a:cs typeface="Nunito"/>
                <a:sym typeface="Nunito"/>
              </a:rPr>
              <a:t>+ BOX MODELING</a:t>
            </a:r>
            <a:br>
              <a:rPr b="0" i="0" lang="es-AR" sz="3600" u="none" cap="none" strike="noStrike">
                <a:solidFill>
                  <a:srgbClr val="000000"/>
                </a:solidFill>
                <a:latin typeface="Arial"/>
                <a:ea typeface="Arial"/>
                <a:cs typeface="Arial"/>
                <a:sym typeface="Arial"/>
              </a:rPr>
            </a:br>
            <a:endParaRPr b="1" i="0" sz="3600" u="none" cap="none" strike="noStrike">
              <a:solidFill>
                <a:srgbClr val="4089D7"/>
              </a:solidFill>
              <a:latin typeface="Nunito"/>
              <a:ea typeface="Nunito"/>
              <a:cs typeface="Nunito"/>
              <a:sym typeface="Nunito"/>
            </a:endParaRPr>
          </a:p>
        </p:txBody>
      </p:sp>
      <p:pic>
        <p:nvPicPr>
          <p:cNvPr id="215" name="Google Shape;215;p5"/>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16" name="Google Shape;216;p5"/>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17" name="Google Shape;217;p5"/>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21"/>
          <p:cNvPicPr preferRelativeResize="0"/>
          <p:nvPr/>
        </p:nvPicPr>
        <p:blipFill rotWithShape="1">
          <a:blip r:embed="rId3">
            <a:alphaModFix/>
          </a:blip>
          <a:srcRect b="0" l="0" r="0" t="0"/>
          <a:stretch/>
        </p:blipFill>
        <p:spPr>
          <a:xfrm>
            <a:off x="811214" y="880270"/>
            <a:ext cx="7198254" cy="344461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18" name="Google Shape;518;p23"/>
          <p:cNvPicPr preferRelativeResize="0"/>
          <p:nvPr/>
        </p:nvPicPr>
        <p:blipFill rotWithShape="1">
          <a:blip r:embed="rId3">
            <a:alphaModFix/>
          </a:blip>
          <a:srcRect b="0" l="0" r="0" t="0"/>
          <a:stretch/>
        </p:blipFill>
        <p:spPr>
          <a:xfrm>
            <a:off x="871538" y="704850"/>
            <a:ext cx="7400925" cy="3733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4"/>
          <p:cNvSpPr txBox="1"/>
          <p:nvPr>
            <p:ph idx="1" type="subTitle"/>
          </p:nvPr>
        </p:nvSpPr>
        <p:spPr>
          <a:xfrm>
            <a:off x="1077097" y="584887"/>
            <a:ext cx="6858000" cy="2551034"/>
          </a:xfrm>
          <a:prstGeom prst="rect">
            <a:avLst/>
          </a:prstGeom>
          <a:noFill/>
          <a:ln>
            <a:noFill/>
          </a:ln>
        </p:spPr>
        <p:txBody>
          <a:bodyPr anchorCtr="0" anchor="t" bIns="34275" lIns="68575" spcFirstLastPara="1" rIns="68575" wrap="square" tIns="34275">
            <a:noAutofit/>
          </a:bodyPr>
          <a:lstStyle/>
          <a:p>
            <a:pPr indent="-361950" lvl="0" marL="457200" rtl="0" algn="ctr">
              <a:lnSpc>
                <a:spcPct val="90000"/>
              </a:lnSpc>
              <a:spcBef>
                <a:spcPts val="800"/>
              </a:spcBef>
              <a:spcAft>
                <a:spcPts val="0"/>
              </a:spcAft>
              <a:buClr>
                <a:schemeClr val="dk1"/>
              </a:buClr>
              <a:buSzPts val="1800"/>
              <a:buNone/>
            </a:pPr>
            <a:r>
              <a:rPr b="1" lang="es-AR" sz="1600"/>
              <a:t>Alto y ancho de los elementos</a:t>
            </a:r>
            <a:endParaRPr sz="1600"/>
          </a:p>
          <a:p>
            <a:pPr indent="-361950" lvl="0" marL="457200" rtl="0" algn="ctr">
              <a:lnSpc>
                <a:spcPct val="90000"/>
              </a:lnSpc>
              <a:spcBef>
                <a:spcPts val="800"/>
              </a:spcBef>
              <a:spcAft>
                <a:spcPts val="0"/>
              </a:spcAft>
              <a:buClr>
                <a:schemeClr val="dk1"/>
              </a:buClr>
              <a:buSzPts val="1800"/>
              <a:buNone/>
            </a:pPr>
            <a:br>
              <a:rPr lang="es-AR" sz="1600"/>
            </a:br>
            <a:endParaRPr sz="1600"/>
          </a:p>
        </p:txBody>
      </p:sp>
      <p:pic>
        <p:nvPicPr>
          <p:cNvPr id="524" name="Google Shape;524;p24"/>
          <p:cNvPicPr preferRelativeResize="0"/>
          <p:nvPr/>
        </p:nvPicPr>
        <p:blipFill rotWithShape="1">
          <a:blip r:embed="rId3">
            <a:alphaModFix/>
          </a:blip>
          <a:srcRect b="0" l="0" r="0" t="0"/>
          <a:stretch/>
        </p:blipFill>
        <p:spPr>
          <a:xfrm>
            <a:off x="533400" y="1004888"/>
            <a:ext cx="8077200" cy="3133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25"/>
          <p:cNvPicPr preferRelativeResize="0"/>
          <p:nvPr/>
        </p:nvPicPr>
        <p:blipFill rotWithShape="1">
          <a:blip r:embed="rId3">
            <a:alphaModFix/>
          </a:blip>
          <a:srcRect b="0" l="0" r="0" t="0"/>
          <a:stretch/>
        </p:blipFill>
        <p:spPr>
          <a:xfrm>
            <a:off x="1372659" y="1271711"/>
            <a:ext cx="5984875" cy="2757363"/>
          </a:xfrm>
          <a:prstGeom prst="rect">
            <a:avLst/>
          </a:prstGeom>
          <a:noFill/>
          <a:ln>
            <a:noFill/>
          </a:ln>
        </p:spPr>
      </p:pic>
      <p:sp>
        <p:nvSpPr>
          <p:cNvPr id="530" name="Google Shape;530;p25"/>
          <p:cNvSpPr/>
          <p:nvPr/>
        </p:nvSpPr>
        <p:spPr>
          <a:xfrm>
            <a:off x="474133" y="4029074"/>
            <a:ext cx="8449734"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Valores comunes: unidad (px, porcentaje, rem, viewport) | </a:t>
            </a:r>
            <a:r>
              <a:rPr b="0" i="0" lang="es-AR" sz="1400" u="sng" cap="none" strike="noStrike">
                <a:solidFill>
                  <a:srgbClr val="000000"/>
                </a:solidFill>
                <a:latin typeface="Arial"/>
                <a:ea typeface="Arial"/>
                <a:cs typeface="Arial"/>
                <a:sym typeface="Arial"/>
                <a:hlinkClick r:id="rId4">
                  <a:extLst>
                    <a:ext uri="{A12FA001-AC4F-418D-AE19-62706E023703}">
                      <ahyp:hlinkClr val="tx"/>
                    </a:ext>
                  </a:extLst>
                </a:hlinkClick>
              </a:rPr>
              <a:t>Ejemplos y más información</a:t>
            </a:r>
            <a:r>
              <a:rPr b="0" i="0" lang="es-AR" sz="14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6"/>
          <p:cNvSpPr/>
          <p:nvPr/>
        </p:nvSpPr>
        <p:spPr>
          <a:xfrm>
            <a:off x="897009" y="393094"/>
            <a:ext cx="2963791" cy="18773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Overflow</a:t>
            </a:r>
            <a:r>
              <a:rPr b="1" i="0" lang="es-AR" sz="4400" u="none" cap="none" strike="noStrike">
                <a:solidFill>
                  <a:srgbClr val="000000"/>
                </a:solidFill>
                <a:latin typeface="Arial"/>
                <a:ea typeface="Arial"/>
                <a:cs typeface="Arial"/>
                <a:sym typeface="Arial"/>
              </a:rPr>
              <a:t> </a:t>
            </a:r>
            <a:endParaRPr b="0" i="0" sz="4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AR" sz="4400" u="none" cap="none" strike="noStrike">
                <a:solidFill>
                  <a:srgbClr val="000000"/>
                </a:solidFill>
                <a:latin typeface="Arial"/>
                <a:ea typeface="Arial"/>
                <a:cs typeface="Arial"/>
                <a:sym typeface="Arial"/>
              </a:rPr>
            </a:b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536" name="Google Shape;536;p26"/>
          <p:cNvSpPr/>
          <p:nvPr/>
        </p:nvSpPr>
        <p:spPr>
          <a:xfrm>
            <a:off x="1659467" y="1169880"/>
            <a:ext cx="6434665" cy="36625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Propiedad: overflow . Tiene 4 valores posibles:  </a:t>
            </a:r>
            <a:endParaRPr b="0" i="0" sz="17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Nunito"/>
              <a:ea typeface="Nunito"/>
              <a:cs typeface="Nunito"/>
              <a:sym typeface="Nunito"/>
            </a:endParaRPr>
          </a:p>
          <a:p>
            <a:pPr indent="-285750" lvl="0" marL="285750" marR="0" rtl="0" algn="l">
              <a:lnSpc>
                <a:spcPct val="100000"/>
              </a:lnSpc>
              <a:spcBef>
                <a:spcPts val="0"/>
              </a:spcBef>
              <a:spcAft>
                <a:spcPts val="0"/>
              </a:spcAft>
              <a:buClr>
                <a:srgbClr val="000000"/>
              </a:buClr>
              <a:buSzPts val="1700"/>
              <a:buFont typeface="Arial"/>
              <a:buChar char="•"/>
            </a:pPr>
            <a:r>
              <a:rPr b="0" i="0" lang="es-AR" sz="1700" u="none" cap="none" strike="noStrike">
                <a:solidFill>
                  <a:schemeClr val="dk1"/>
                </a:solidFill>
                <a:latin typeface="Nunito"/>
                <a:ea typeface="Nunito"/>
                <a:cs typeface="Nunito"/>
                <a:sym typeface="Nunito"/>
              </a:rPr>
              <a:t>Visible: valor por defecto. El excedente es visible.  </a:t>
            </a:r>
            <a:endParaRPr/>
          </a:p>
          <a:p>
            <a:pPr indent="-285750" lvl="0" marL="285750" marR="0" rtl="0" algn="l">
              <a:lnSpc>
                <a:spcPct val="100000"/>
              </a:lnSpc>
              <a:spcBef>
                <a:spcPts val="0"/>
              </a:spcBef>
              <a:spcAft>
                <a:spcPts val="0"/>
              </a:spcAft>
              <a:buClr>
                <a:srgbClr val="000000"/>
              </a:buClr>
              <a:buSzPts val="1700"/>
              <a:buFont typeface="Arial"/>
              <a:buChar char="•"/>
            </a:pPr>
            <a:br>
              <a:rPr b="0" i="0" lang="es-AR" sz="1700" u="none" cap="none" strike="noStrike">
                <a:solidFill>
                  <a:schemeClr val="dk1"/>
                </a:solidFill>
                <a:latin typeface="Nunito"/>
                <a:ea typeface="Nunito"/>
                <a:cs typeface="Nunito"/>
                <a:sym typeface="Nunito"/>
              </a:rPr>
            </a:br>
            <a:r>
              <a:rPr b="0" i="0" lang="es-AR" sz="1700" u="none" cap="none" strike="noStrike">
                <a:solidFill>
                  <a:schemeClr val="dk1"/>
                </a:solidFill>
                <a:latin typeface="Nunito"/>
                <a:ea typeface="Nunito"/>
                <a:cs typeface="Nunito"/>
                <a:sym typeface="Nunito"/>
              </a:rPr>
              <a:t>Hidden: el excedente no se muestra (lo corta) →  recomendado.  </a:t>
            </a:r>
            <a:endParaRPr/>
          </a:p>
          <a:p>
            <a:pPr indent="-285750" lvl="0" marL="285750" marR="0" rtl="0" algn="l">
              <a:lnSpc>
                <a:spcPct val="100000"/>
              </a:lnSpc>
              <a:spcBef>
                <a:spcPts val="0"/>
              </a:spcBef>
              <a:spcAft>
                <a:spcPts val="0"/>
              </a:spcAft>
              <a:buClr>
                <a:srgbClr val="000000"/>
              </a:buClr>
              <a:buSzPts val="1700"/>
              <a:buFont typeface="Arial"/>
              <a:buChar char="•"/>
            </a:pPr>
            <a:br>
              <a:rPr b="0" i="0" lang="es-AR" sz="1700" u="none" cap="none" strike="noStrike">
                <a:solidFill>
                  <a:schemeClr val="dk1"/>
                </a:solidFill>
                <a:latin typeface="Nunito"/>
                <a:ea typeface="Nunito"/>
                <a:cs typeface="Nunito"/>
                <a:sym typeface="Nunito"/>
              </a:rPr>
            </a:br>
            <a:r>
              <a:rPr b="0" i="0" lang="es-AR" sz="1700" u="none" cap="none" strike="noStrike">
                <a:solidFill>
                  <a:schemeClr val="dk1"/>
                </a:solidFill>
                <a:latin typeface="Nunito"/>
                <a:ea typeface="Nunito"/>
                <a:cs typeface="Nunito"/>
                <a:sym typeface="Nunito"/>
              </a:rPr>
              <a:t>Scroll: genera una barra de scroll en los dos ejes (x/y) del elemento, aunque no se necesite.  </a:t>
            </a:r>
            <a:endParaRPr/>
          </a:p>
          <a:p>
            <a:pPr indent="-285750" lvl="0" marL="285750" marR="0" rtl="0" algn="l">
              <a:lnSpc>
                <a:spcPct val="100000"/>
              </a:lnSpc>
              <a:spcBef>
                <a:spcPts val="0"/>
              </a:spcBef>
              <a:spcAft>
                <a:spcPts val="0"/>
              </a:spcAft>
              <a:buClr>
                <a:srgbClr val="000000"/>
              </a:buClr>
              <a:buSzPts val="1700"/>
              <a:buFont typeface="Arial"/>
              <a:buChar char="•"/>
            </a:pPr>
            <a:br>
              <a:rPr b="0" i="0" lang="es-AR" sz="1700" u="none" cap="none" strike="noStrike">
                <a:solidFill>
                  <a:schemeClr val="dk1"/>
                </a:solidFill>
                <a:latin typeface="Nunito"/>
                <a:ea typeface="Nunito"/>
                <a:cs typeface="Nunito"/>
                <a:sym typeface="Nunito"/>
              </a:rPr>
            </a:br>
            <a:r>
              <a:rPr b="0" i="0" lang="es-AR" sz="1700" u="none" cap="none" strike="noStrike">
                <a:solidFill>
                  <a:schemeClr val="dk1"/>
                </a:solidFill>
                <a:latin typeface="Nunito"/>
                <a:ea typeface="Nunito"/>
                <a:cs typeface="Nunito"/>
                <a:sym typeface="Nunito"/>
              </a:rPr>
              <a:t>Auto: genera el scroll solo en el eje necesario.</a:t>
            </a:r>
            <a:endParaRPr/>
          </a:p>
          <a:p>
            <a:pPr indent="-285750" lvl="0" marL="285750" marR="0" rtl="0" algn="l">
              <a:lnSpc>
                <a:spcPct val="100000"/>
              </a:lnSpc>
              <a:spcBef>
                <a:spcPts val="0"/>
              </a:spcBef>
              <a:spcAft>
                <a:spcPts val="0"/>
              </a:spcAft>
              <a:buClr>
                <a:srgbClr val="000000"/>
              </a:buClr>
              <a:buSzPts val="1700"/>
              <a:buFont typeface="Arial"/>
              <a:buChar char="•"/>
            </a:pPr>
            <a:r>
              <a:rPr b="0" i="0" lang="es-AR" sz="1700" u="none" cap="none" strike="noStrike">
                <a:solidFill>
                  <a:schemeClr val="dk1"/>
                </a:solidFill>
                <a:latin typeface="Nunito"/>
                <a:ea typeface="Nunito"/>
                <a:cs typeface="Nunito"/>
                <a:sym typeface="Nunito"/>
              </a:rPr>
              <a:t>Veamos cómo se ve aplicando el overflow: hidden.</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119"/>
          <p:cNvPicPr preferRelativeResize="0"/>
          <p:nvPr/>
        </p:nvPicPr>
        <p:blipFill rotWithShape="1">
          <a:blip r:embed="rId3">
            <a:alphaModFix/>
          </a:blip>
          <a:srcRect b="0" l="0" r="0" t="0"/>
          <a:stretch/>
        </p:blipFill>
        <p:spPr>
          <a:xfrm>
            <a:off x="114300" y="214314"/>
            <a:ext cx="8915400" cy="434922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7"/>
          <p:cNvSpPr/>
          <p:nvPr/>
        </p:nvSpPr>
        <p:spPr>
          <a:xfrm>
            <a:off x="2470150" y="13700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47" name="Google Shape;547;p27"/>
          <p:cNvPicPr preferRelativeResize="0"/>
          <p:nvPr/>
        </p:nvPicPr>
        <p:blipFill rotWithShape="1">
          <a:blip r:embed="rId3">
            <a:alphaModFix/>
          </a:blip>
          <a:srcRect b="0" l="0" r="0" t="0"/>
          <a:stretch/>
        </p:blipFill>
        <p:spPr>
          <a:xfrm>
            <a:off x="1127125" y="948267"/>
            <a:ext cx="6744528" cy="3238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28"/>
          <p:cNvSpPr/>
          <p:nvPr/>
        </p:nvSpPr>
        <p:spPr>
          <a:xfrm>
            <a:off x="1656951" y="506684"/>
            <a:ext cx="4921649" cy="16157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Código ejemplo</a:t>
            </a:r>
            <a:endParaRPr/>
          </a:p>
          <a:p>
            <a:pPr indent="0" lvl="0" marL="0" marR="0" rtl="0" algn="l">
              <a:lnSpc>
                <a:spcPct val="100000"/>
              </a:lnSpc>
              <a:spcBef>
                <a:spcPts val="0"/>
              </a:spcBef>
              <a:spcAft>
                <a:spcPts val="0"/>
              </a:spcAft>
              <a:buNone/>
            </a:pPr>
            <a:br>
              <a:rPr b="0" i="0" lang="es-AR" sz="4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553" name="Google Shape;553;p28"/>
          <p:cNvPicPr preferRelativeResize="0"/>
          <p:nvPr/>
        </p:nvPicPr>
        <p:blipFill rotWithShape="1">
          <a:blip r:embed="rId3">
            <a:alphaModFix/>
          </a:blip>
          <a:srcRect b="0" l="0" r="0" t="0"/>
          <a:stretch/>
        </p:blipFill>
        <p:spPr>
          <a:xfrm>
            <a:off x="1482725" y="1314577"/>
            <a:ext cx="6044826" cy="2602442"/>
          </a:xfrm>
          <a:prstGeom prst="rect">
            <a:avLst/>
          </a:prstGeom>
          <a:noFill/>
          <a:ln>
            <a:noFill/>
          </a:ln>
        </p:spPr>
      </p:pic>
      <p:sp>
        <p:nvSpPr>
          <p:cNvPr id="554" name="Google Shape;554;p28"/>
          <p:cNvSpPr/>
          <p:nvPr/>
        </p:nvSpPr>
        <p:spPr>
          <a:xfrm>
            <a:off x="762001" y="4265940"/>
            <a:ext cx="813646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sng" cap="none" strike="noStrike">
                <a:solidFill>
                  <a:srgbClr val="000000"/>
                </a:solidFill>
                <a:latin typeface="Arial"/>
                <a:ea typeface="Arial"/>
                <a:cs typeface="Arial"/>
                <a:sym typeface="Arial"/>
                <a:hlinkClick r:id="rId4">
                  <a:extLst>
                    <a:ext uri="{A12FA001-AC4F-418D-AE19-62706E023703}">
                      <ahyp:hlinkClr val="tx"/>
                    </a:ext>
                  </a:extLst>
                </a:hlinkClick>
              </a:rPr>
              <a:t>Más información sobre Margin</a:t>
            </a:r>
            <a:r>
              <a:rPr b="0" i="0" lang="es-AR" sz="1400" u="none" cap="none" strike="noStrike">
                <a:solidFill>
                  <a:srgbClr val="000000"/>
                </a:solidFill>
                <a:latin typeface="Arial"/>
                <a:ea typeface="Arial"/>
                <a:cs typeface="Arial"/>
                <a:sym typeface="Arial"/>
              </a:rPr>
              <a:t> | Nota: se pueden resumir los 4 lados poniendo solo “margin: valor”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9"/>
          <p:cNvSpPr/>
          <p:nvPr/>
        </p:nvSpPr>
        <p:spPr>
          <a:xfrm>
            <a:off x="2381250" y="15097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0" name="Google Shape;560;p29"/>
          <p:cNvSpPr/>
          <p:nvPr/>
        </p:nvSpPr>
        <p:spPr>
          <a:xfrm>
            <a:off x="2381250" y="151606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61" name="Google Shape;561;p29"/>
          <p:cNvPicPr preferRelativeResize="0"/>
          <p:nvPr/>
        </p:nvPicPr>
        <p:blipFill rotWithShape="1">
          <a:blip r:embed="rId3">
            <a:alphaModFix/>
          </a:blip>
          <a:srcRect b="0" l="0" r="0" t="0"/>
          <a:stretch/>
        </p:blipFill>
        <p:spPr>
          <a:xfrm>
            <a:off x="238125" y="319088"/>
            <a:ext cx="8667750" cy="45053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0"/>
          <p:cNvSpPr txBox="1"/>
          <p:nvPr>
            <p:ph idx="1" type="subTitle"/>
          </p:nvPr>
        </p:nvSpPr>
        <p:spPr>
          <a:xfrm>
            <a:off x="965199" y="3945466"/>
            <a:ext cx="7281333" cy="395696"/>
          </a:xfrm>
          <a:prstGeom prst="rect">
            <a:avLst/>
          </a:prstGeom>
          <a:noFill/>
          <a:ln>
            <a:noFill/>
          </a:ln>
        </p:spPr>
        <p:txBody>
          <a:bodyPr anchorCtr="0" anchor="t" bIns="34275" lIns="68575" spcFirstLastPara="1" rIns="68575" wrap="square" tIns="34275">
            <a:normAutofit fontScale="62500" lnSpcReduction="20000"/>
          </a:bodyPr>
          <a:lstStyle/>
          <a:p>
            <a:pPr indent="-361950" lvl="0" marL="457200" rtl="0" algn="ctr">
              <a:lnSpc>
                <a:spcPct val="90000"/>
              </a:lnSpc>
              <a:spcBef>
                <a:spcPts val="800"/>
              </a:spcBef>
              <a:spcAft>
                <a:spcPts val="0"/>
              </a:spcAft>
              <a:buClr>
                <a:schemeClr val="dk1"/>
              </a:buClr>
              <a:buSzPct val="159999"/>
              <a:buNone/>
            </a:pPr>
            <a:r>
              <a:rPr lang="es-AR" u="sng">
                <a:solidFill>
                  <a:schemeClr val="hlink"/>
                </a:solidFill>
                <a:hlinkClick r:id="rId3"/>
              </a:rPr>
              <a:t>Más información sobre padding</a:t>
            </a:r>
            <a:r>
              <a:rPr lang="es-AR"/>
              <a:t> | Nota: se pueden resumir los 4 lados poniendo solo “margin: valor”  </a:t>
            </a:r>
            <a:endParaRPr/>
          </a:p>
        </p:txBody>
      </p:sp>
      <p:pic>
        <p:nvPicPr>
          <p:cNvPr id="567" name="Google Shape;567;p30"/>
          <p:cNvPicPr preferRelativeResize="0"/>
          <p:nvPr/>
        </p:nvPicPr>
        <p:blipFill rotWithShape="1">
          <a:blip r:embed="rId4">
            <a:alphaModFix/>
          </a:blip>
          <a:srcRect b="0" l="0" r="0" t="0"/>
          <a:stretch/>
        </p:blipFill>
        <p:spPr>
          <a:xfrm>
            <a:off x="1092201" y="261163"/>
            <a:ext cx="6375400" cy="308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6"/>
          <p:cNvSpPr txBox="1"/>
          <p:nvPr>
            <p:ph type="ctrTitle"/>
          </p:nvPr>
        </p:nvSpPr>
        <p:spPr>
          <a:xfrm>
            <a:off x="843349" y="50076"/>
            <a:ext cx="7457400" cy="822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Glosario</a:t>
            </a:r>
            <a:endParaRPr/>
          </a:p>
        </p:txBody>
      </p:sp>
      <p:sp>
        <p:nvSpPr>
          <p:cNvPr id="223" name="Google Shape;223;p6"/>
          <p:cNvSpPr txBox="1"/>
          <p:nvPr>
            <p:ph idx="1" type="subTitle"/>
          </p:nvPr>
        </p:nvSpPr>
        <p:spPr>
          <a:xfrm>
            <a:off x="209535" y="816463"/>
            <a:ext cx="3462000" cy="3029400"/>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l">
              <a:lnSpc>
                <a:spcPct val="90000"/>
              </a:lnSpc>
              <a:spcBef>
                <a:spcPts val="800"/>
              </a:spcBef>
              <a:spcAft>
                <a:spcPts val="0"/>
              </a:spcAft>
              <a:buSzPct val="142857"/>
              <a:buNone/>
            </a:pPr>
            <a:r>
              <a:rPr b="1" lang="es-AR">
                <a:solidFill>
                  <a:srgbClr val="FF0000"/>
                </a:solidFill>
              </a:rPr>
              <a:t>     </a:t>
            </a:r>
            <a:r>
              <a:rPr lang="es-AR"/>
              <a:t> </a:t>
            </a:r>
            <a:r>
              <a:rPr b="1" lang="es-AR">
                <a:solidFill>
                  <a:srgbClr val="2466AD"/>
                </a:solidFill>
              </a:rPr>
              <a:t>CSS (Cascading Style Sheets):</a:t>
            </a:r>
            <a:r>
              <a:rPr lang="es-AR"/>
              <a:t> es un lenguaje web para aplicar formato visual (color, tamaño, separación y ubicación) al HTML. Con él puedes cambiar por completo el aspecto de cualquier etiqueta HTML. </a:t>
            </a:r>
            <a:endParaRPr/>
          </a:p>
          <a:p>
            <a:pPr indent="-361950" lvl="0" marL="457200" rtl="0" algn="l">
              <a:lnSpc>
                <a:spcPct val="90000"/>
              </a:lnSpc>
              <a:spcBef>
                <a:spcPts val="800"/>
              </a:spcBef>
              <a:spcAft>
                <a:spcPts val="0"/>
              </a:spcAft>
              <a:buSzPct val="142857"/>
              <a:buNone/>
            </a:pPr>
            <a:br>
              <a:rPr lang="es-AR"/>
            </a:br>
            <a:r>
              <a:rPr b="1" lang="es-AR">
                <a:solidFill>
                  <a:srgbClr val="2466AD"/>
                </a:solidFill>
              </a:rPr>
              <a:t>Padre e hijos: </a:t>
            </a:r>
            <a:r>
              <a:rPr lang="es-AR"/>
              <a:t>es un concepto que se aplica cuando tienes una etiqueta “dentro” de otra.  Esto te habilita a agregar atributos específicos a “hijos”, sin alterar los del “padre”.</a:t>
            </a:r>
            <a:endParaRPr/>
          </a:p>
          <a:p>
            <a:pPr indent="-361950" lvl="0" marL="457200" rtl="0" algn="l">
              <a:lnSpc>
                <a:spcPct val="90000"/>
              </a:lnSpc>
              <a:spcBef>
                <a:spcPts val="800"/>
              </a:spcBef>
              <a:spcAft>
                <a:spcPts val="0"/>
              </a:spcAft>
              <a:buSzPct val="142857"/>
              <a:buNone/>
            </a:pPr>
            <a:r>
              <a:t/>
            </a:r>
            <a:endParaRPr b="1">
              <a:solidFill>
                <a:srgbClr val="2466AD"/>
              </a:solidFill>
            </a:endParaRPr>
          </a:p>
          <a:p>
            <a:pPr indent="-361950" lvl="0" marL="457200" rtl="0" algn="l">
              <a:lnSpc>
                <a:spcPct val="90000"/>
              </a:lnSpc>
              <a:spcBef>
                <a:spcPts val="800"/>
              </a:spcBef>
              <a:spcAft>
                <a:spcPts val="0"/>
              </a:spcAft>
              <a:buSzPct val="142857"/>
              <a:buNone/>
            </a:pPr>
            <a:br>
              <a:rPr lang="es-AR"/>
            </a:br>
            <a:endParaRPr/>
          </a:p>
        </p:txBody>
      </p:sp>
      <p:sp>
        <p:nvSpPr>
          <p:cNvPr id="224" name="Google Shape;224;p6"/>
          <p:cNvSpPr txBox="1"/>
          <p:nvPr/>
        </p:nvSpPr>
        <p:spPr>
          <a:xfrm>
            <a:off x="1929950" y="3461450"/>
            <a:ext cx="3462000" cy="1908900"/>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90000"/>
              </a:lnSpc>
              <a:spcBef>
                <a:spcPts val="800"/>
              </a:spcBef>
              <a:spcAft>
                <a:spcPts val="0"/>
              </a:spcAft>
              <a:buClr>
                <a:schemeClr val="dk1"/>
              </a:buClr>
              <a:buSzPct val="100000"/>
              <a:buFont typeface="Arial"/>
              <a:buNone/>
            </a:pPr>
            <a:r>
              <a:rPr b="1" i="0" lang="es-AR" sz="1800" u="none" cap="none" strike="noStrike">
                <a:solidFill>
                  <a:srgbClr val="2466AD"/>
                </a:solidFill>
                <a:latin typeface="Nunito"/>
                <a:ea typeface="Nunito"/>
                <a:cs typeface="Nunito"/>
                <a:sym typeface="Nunito"/>
              </a:rPr>
              <a:t>Class:</a:t>
            </a:r>
            <a:r>
              <a:rPr b="0" i="0" lang="es-AR" sz="1800" u="none" cap="none" strike="noStrike">
                <a:solidFill>
                  <a:schemeClr val="dk1"/>
                </a:solidFill>
                <a:latin typeface="Nunito"/>
                <a:ea typeface="Nunito"/>
                <a:cs typeface="Nunito"/>
                <a:sym typeface="Nunito"/>
              </a:rPr>
              <a:t>generalmente se utiliza para darle estilos a cierta parte del código.</a:t>
            </a:r>
            <a:endParaRPr b="0" i="0" sz="18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ct val="77777"/>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ct val="77777"/>
              <a:buFont typeface="Arial"/>
              <a:buNone/>
            </a:pPr>
            <a:r>
              <a:rPr b="1" i="0" lang="es-AR" sz="1800" u="none" cap="none" strike="noStrike">
                <a:solidFill>
                  <a:srgbClr val="2466AD"/>
                </a:solidFill>
                <a:latin typeface="Nunito"/>
                <a:ea typeface="Nunito"/>
                <a:cs typeface="Nunito"/>
                <a:sym typeface="Nunito"/>
              </a:rPr>
              <a:t>Atributo ID: </a:t>
            </a:r>
            <a:r>
              <a:rPr b="0" i="0" lang="es-AR" sz="1800" u="none" cap="none" strike="noStrike">
                <a:solidFill>
                  <a:schemeClr val="dk1"/>
                </a:solidFill>
                <a:latin typeface="Nunito"/>
                <a:ea typeface="Nunito"/>
                <a:cs typeface="Nunito"/>
                <a:sym typeface="Nunito"/>
              </a:rPr>
              <a:t>suele usarse para nombrar porciones de código y sectores, como por ejemplo cuando quieres nombrar distintas secciones.</a:t>
            </a:r>
            <a:endParaRPr b="0" i="0" sz="1350" u="none" cap="none" strike="noStrike">
              <a:solidFill>
                <a:srgbClr val="000000"/>
              </a:solidFill>
              <a:latin typeface="DM Sans"/>
              <a:ea typeface="DM Sans"/>
              <a:cs typeface="DM Sans"/>
              <a:sym typeface="DM Sans"/>
            </a:endParaRPr>
          </a:p>
          <a:p>
            <a:pPr indent="-361950" lvl="0" marL="457200" marR="0" rtl="0" algn="l">
              <a:lnSpc>
                <a:spcPct val="90000"/>
              </a:lnSpc>
              <a:spcBef>
                <a:spcPts val="800"/>
              </a:spcBef>
              <a:spcAft>
                <a:spcPts val="0"/>
              </a:spcAft>
              <a:buClr>
                <a:schemeClr val="dk1"/>
              </a:buClr>
              <a:buSzPct val="128571"/>
              <a:buFont typeface="Arial"/>
              <a:buNone/>
            </a:pPr>
            <a:r>
              <a:t/>
            </a:r>
            <a:endParaRPr b="1" i="0" sz="1400" u="none" cap="none" strike="noStrike">
              <a:solidFill>
                <a:srgbClr val="2466AD"/>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ct val="128571"/>
              <a:buFont typeface="Arial"/>
              <a:buNone/>
            </a:pPr>
            <a:br>
              <a:rPr b="0" i="0" lang="es-AR" sz="14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sp>
        <p:nvSpPr>
          <p:cNvPr id="225" name="Google Shape;225;p6"/>
          <p:cNvSpPr txBox="1"/>
          <p:nvPr/>
        </p:nvSpPr>
        <p:spPr>
          <a:xfrm>
            <a:off x="5456775" y="992375"/>
            <a:ext cx="35295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2466AD"/>
                </a:solidFill>
                <a:latin typeface="Nunito"/>
                <a:ea typeface="Nunito"/>
                <a:cs typeface="Nunito"/>
                <a:sym typeface="Nunito"/>
              </a:rPr>
              <a:t>Unidades de medidas</a:t>
            </a:r>
            <a:endParaRPr b="1" i="0" sz="1800" u="none" cap="none" strike="noStrike">
              <a:solidFill>
                <a:srgbClr val="2466AD"/>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2466AD"/>
                </a:solidFill>
                <a:latin typeface="Nunito"/>
                <a:ea typeface="Nunito"/>
                <a:cs typeface="Nunito"/>
                <a:sym typeface="Nunito"/>
              </a:rPr>
              <a:t>Absolutas</a:t>
            </a:r>
            <a:endParaRPr b="0" i="0" sz="1800" u="none" cap="none" strike="noStrike">
              <a:solidFill>
                <a:schemeClr val="dk1"/>
              </a:solidFill>
              <a:latin typeface="Nunito"/>
              <a:ea typeface="Nunito"/>
              <a:cs typeface="Nunito"/>
              <a:sym typeface="Nunito"/>
            </a:endParaRPr>
          </a:p>
          <a:p>
            <a:pPr indent="-314325" lvl="0" marL="457200" marR="0" rtl="0" algn="l">
              <a:lnSpc>
                <a:spcPct val="100000"/>
              </a:lnSpc>
              <a:spcBef>
                <a:spcPts val="0"/>
              </a:spcBef>
              <a:spcAft>
                <a:spcPts val="0"/>
              </a:spcAft>
              <a:buClr>
                <a:srgbClr val="000000"/>
              </a:buClr>
              <a:buSzPts val="1350"/>
              <a:buFont typeface="Helvetica Neue Light"/>
              <a:buChar char="●"/>
            </a:pPr>
            <a:r>
              <a:rPr b="0" i="0" lang="es-AR" sz="1800" u="none" cap="none" strike="noStrike">
                <a:solidFill>
                  <a:schemeClr val="dk1"/>
                </a:solidFill>
                <a:latin typeface="Nunito"/>
                <a:ea typeface="Nunito"/>
                <a:cs typeface="Nunito"/>
                <a:sym typeface="Nunito"/>
              </a:rPr>
              <a:t>Px (pixels): es la unidad que usan las pantallas. </a:t>
            </a:r>
            <a:endParaRPr b="0" i="0" sz="1800" u="none" cap="none" strike="noStrike">
              <a:solidFill>
                <a:schemeClr val="dk1"/>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2466AD"/>
                </a:solidFill>
                <a:latin typeface="Nunito"/>
                <a:ea typeface="Nunito"/>
                <a:cs typeface="Nunito"/>
                <a:sym typeface="Nunito"/>
              </a:rPr>
              <a:t>Relativas</a:t>
            </a:r>
            <a:endParaRPr b="0" i="0" sz="1800" u="none" cap="none" strike="noStrike">
              <a:solidFill>
                <a:schemeClr val="dk1"/>
              </a:solidFill>
              <a:latin typeface="Nunito"/>
              <a:ea typeface="Nunito"/>
              <a:cs typeface="Nunito"/>
              <a:sym typeface="Nunito"/>
            </a:endParaRPr>
          </a:p>
          <a:p>
            <a:pPr indent="-314325" lvl="0" marL="457200" marR="0" rtl="0" algn="l">
              <a:lnSpc>
                <a:spcPct val="100000"/>
              </a:lnSpc>
              <a:spcBef>
                <a:spcPts val="0"/>
              </a:spcBef>
              <a:spcAft>
                <a:spcPts val="0"/>
              </a:spcAft>
              <a:buClr>
                <a:srgbClr val="000000"/>
              </a:buClr>
              <a:buSzPts val="1350"/>
              <a:buFont typeface="Helvetica Neue Light"/>
              <a:buChar char="●"/>
            </a:pPr>
            <a:r>
              <a:rPr b="0" i="0" lang="es-AR" sz="1800" u="sng" cap="none" strike="noStrike">
                <a:solidFill>
                  <a:schemeClr val="dk1"/>
                </a:solidFill>
                <a:latin typeface="Nunito"/>
                <a:ea typeface="Nunito"/>
                <a:cs typeface="Nunito"/>
                <a:sym typeface="Nunito"/>
              </a:rPr>
              <a:t>Rem</a:t>
            </a:r>
            <a:r>
              <a:rPr b="0" i="0" lang="es-AR" sz="1800" u="none" cap="none" strike="noStrike">
                <a:solidFill>
                  <a:schemeClr val="dk1"/>
                </a:solidFill>
                <a:latin typeface="Nunito"/>
                <a:ea typeface="Nunito"/>
                <a:cs typeface="Nunito"/>
                <a:sym typeface="Nunito"/>
              </a:rPr>
              <a:t>: relativa a la configuración de tamaño de la raíz (etiqueta html). </a:t>
            </a:r>
            <a:endParaRPr b="0" i="0" sz="1800" u="none" cap="none" strike="noStrike">
              <a:solidFill>
                <a:schemeClr val="dk1"/>
              </a:solidFill>
              <a:latin typeface="Nunito"/>
              <a:ea typeface="Nunito"/>
              <a:cs typeface="Nunito"/>
              <a:sym typeface="Nunito"/>
            </a:endParaRPr>
          </a:p>
          <a:p>
            <a:pPr indent="-314325" lvl="0" marL="457200" marR="0" rtl="0" algn="l">
              <a:lnSpc>
                <a:spcPct val="100000"/>
              </a:lnSpc>
              <a:spcBef>
                <a:spcPts val="0"/>
              </a:spcBef>
              <a:spcAft>
                <a:spcPts val="0"/>
              </a:spcAft>
              <a:buClr>
                <a:srgbClr val="000000"/>
              </a:buClr>
              <a:buSzPts val="1350"/>
              <a:buFont typeface="Helvetica Neue Light"/>
              <a:buChar char="●"/>
            </a:pPr>
            <a:r>
              <a:rPr b="0" i="0" lang="es-AR" sz="1800" u="sng" cap="none" strike="noStrike">
                <a:solidFill>
                  <a:schemeClr val="dk1"/>
                </a:solidFill>
                <a:latin typeface="Nunito"/>
                <a:ea typeface="Nunito"/>
                <a:cs typeface="Nunito"/>
                <a:sym typeface="Nunito"/>
              </a:rPr>
              <a:t>Porcentaje</a:t>
            </a:r>
            <a:r>
              <a:rPr b="0" i="0" lang="es-AR" sz="1800" u="none" cap="none" strike="noStrike">
                <a:solidFill>
                  <a:schemeClr val="dk1"/>
                </a:solidFill>
                <a:latin typeface="Nunito"/>
                <a:ea typeface="Nunito"/>
                <a:cs typeface="Nunito"/>
                <a:sym typeface="Nunito"/>
              </a:rPr>
              <a:t>:tomando en cuenta que 16px es 100%.</a:t>
            </a:r>
            <a:endParaRPr b="0" i="0" sz="1800" u="none" cap="none" strike="noStrike">
              <a:solidFill>
                <a:schemeClr val="dk1"/>
              </a:solidFill>
              <a:latin typeface="Nunito"/>
              <a:ea typeface="Nunito"/>
              <a:cs typeface="Nunito"/>
              <a:sym typeface="Nunito"/>
            </a:endParaRPr>
          </a:p>
          <a:p>
            <a:pPr indent="-314325" lvl="0" marL="457200" marR="0" rtl="0" algn="l">
              <a:lnSpc>
                <a:spcPct val="100000"/>
              </a:lnSpc>
              <a:spcBef>
                <a:spcPts val="0"/>
              </a:spcBef>
              <a:spcAft>
                <a:spcPts val="0"/>
              </a:spcAft>
              <a:buClr>
                <a:srgbClr val="000000"/>
              </a:buClr>
              <a:buSzPts val="1350"/>
              <a:buFont typeface="Helvetica Neue Light"/>
              <a:buChar char="●"/>
            </a:pPr>
            <a:r>
              <a:rPr b="0" i="0" lang="es-AR" sz="1800" u="sng" cap="none" strike="noStrike">
                <a:solidFill>
                  <a:schemeClr val="dk1"/>
                </a:solidFill>
                <a:latin typeface="Nunito"/>
                <a:ea typeface="Nunito"/>
                <a:cs typeface="Nunito"/>
                <a:sym typeface="Nunito"/>
              </a:rPr>
              <a:t>Viewport</a:t>
            </a:r>
            <a:r>
              <a:rPr b="0" i="0" lang="es-AR" sz="1800" u="none" cap="none" strike="noStrike">
                <a:solidFill>
                  <a:schemeClr val="dk1"/>
                </a:solidFill>
                <a:latin typeface="Nunito"/>
                <a:ea typeface="Nunito"/>
                <a:cs typeface="Nunito"/>
                <a:sym typeface="Nunito"/>
              </a:rPr>
              <a:t>: se utilizan para layouts responsivos (más adelante).</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1"/>
          <p:cNvSpPr/>
          <p:nvPr/>
        </p:nvSpPr>
        <p:spPr>
          <a:xfrm>
            <a:off x="1728788" y="235585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73" name="Google Shape;573;p31"/>
          <p:cNvPicPr preferRelativeResize="0"/>
          <p:nvPr/>
        </p:nvPicPr>
        <p:blipFill rotWithShape="1">
          <a:blip r:embed="rId3">
            <a:alphaModFix/>
          </a:blip>
          <a:srcRect b="0" l="0" r="0" t="0"/>
          <a:stretch/>
        </p:blipFill>
        <p:spPr>
          <a:xfrm>
            <a:off x="76200" y="247650"/>
            <a:ext cx="8991600" cy="4648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2"/>
          <p:cNvSpPr/>
          <p:nvPr/>
        </p:nvSpPr>
        <p:spPr>
          <a:xfrm>
            <a:off x="1204913" y="26304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79" name="Google Shape;579;p32"/>
          <p:cNvPicPr preferRelativeResize="0"/>
          <p:nvPr/>
        </p:nvPicPr>
        <p:blipFill rotWithShape="1">
          <a:blip r:embed="rId3">
            <a:alphaModFix/>
          </a:blip>
          <a:srcRect b="0" l="0" r="0" t="0"/>
          <a:stretch/>
        </p:blipFill>
        <p:spPr>
          <a:xfrm>
            <a:off x="812800" y="684342"/>
            <a:ext cx="7569200" cy="389229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33"/>
          <p:cNvPicPr preferRelativeResize="0"/>
          <p:nvPr/>
        </p:nvPicPr>
        <p:blipFill rotWithShape="1">
          <a:blip r:embed="rId3">
            <a:alphaModFix/>
          </a:blip>
          <a:srcRect b="0" l="0" r="0" t="0"/>
          <a:stretch/>
        </p:blipFill>
        <p:spPr>
          <a:xfrm>
            <a:off x="781581" y="548865"/>
            <a:ext cx="7693554" cy="382575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20"/>
          <p:cNvSpPr/>
          <p:nvPr/>
        </p:nvSpPr>
        <p:spPr>
          <a:xfrm>
            <a:off x="1159931" y="622524"/>
            <a:ext cx="6714067" cy="115412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AR" sz="1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Practicando con las cajas</a:t>
            </a:r>
            <a:endParaRPr/>
          </a:p>
          <a:p>
            <a:pPr indent="0" lvl="0" marL="0" marR="0" rtl="0" algn="ctr">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590" name="Google Shape;590;p120"/>
          <p:cNvSpPr txBox="1"/>
          <p:nvPr>
            <p:ph idx="1" type="subTitle"/>
          </p:nvPr>
        </p:nvSpPr>
        <p:spPr>
          <a:xfrm>
            <a:off x="1099752" y="1404526"/>
            <a:ext cx="6858000" cy="2372980"/>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rtl="0" algn="ctr">
              <a:lnSpc>
                <a:spcPct val="90000"/>
              </a:lnSpc>
              <a:spcBef>
                <a:spcPts val="800"/>
              </a:spcBef>
              <a:spcAft>
                <a:spcPts val="0"/>
              </a:spcAft>
              <a:buClr>
                <a:schemeClr val="dk1"/>
              </a:buClr>
              <a:buSzPct val="142857"/>
              <a:buNone/>
            </a:pPr>
            <a:r>
              <a:rPr lang="es-AR"/>
              <a:t>En este ejercicio deberás:</a:t>
            </a:r>
            <a:endParaRPr/>
          </a:p>
          <a:p>
            <a:pPr indent="-361950" lvl="0" marL="457200" rtl="0" algn="ctr">
              <a:lnSpc>
                <a:spcPct val="90000"/>
              </a:lnSpc>
              <a:spcBef>
                <a:spcPts val="800"/>
              </a:spcBef>
              <a:spcAft>
                <a:spcPts val="0"/>
              </a:spcAft>
              <a:buClr>
                <a:schemeClr val="dk1"/>
              </a:buClr>
              <a:buSzPct val="142857"/>
              <a:buNone/>
            </a:pPr>
            <a:r>
              <a:rPr lang="es-AR"/>
              <a:t>Crear un HTML y ponerle dos &lt;div&gt; que digan "soy un div".</a:t>
            </a:r>
            <a:endParaRPr/>
          </a:p>
          <a:p>
            <a:pPr indent="-361950" lvl="0" marL="457200" rtl="0" algn="l">
              <a:lnSpc>
                <a:spcPct val="90000"/>
              </a:lnSpc>
              <a:spcBef>
                <a:spcPts val="800"/>
              </a:spcBef>
              <a:spcAft>
                <a:spcPts val="0"/>
              </a:spcAft>
              <a:buSzPct val="142857"/>
              <a:buFont typeface="Arial"/>
              <a:buAutoNum type="arabicPeriod"/>
            </a:pPr>
            <a:r>
              <a:rPr lang="es-AR"/>
              <a:t>Crear una hoja de estilos y vincularla al HTML.</a:t>
            </a:r>
            <a:endParaRPr/>
          </a:p>
          <a:p>
            <a:pPr indent="-361950" lvl="0" marL="457200" rtl="0" algn="l">
              <a:lnSpc>
                <a:spcPct val="90000"/>
              </a:lnSpc>
              <a:spcBef>
                <a:spcPts val="800"/>
              </a:spcBef>
              <a:spcAft>
                <a:spcPts val="0"/>
              </a:spcAft>
              <a:buSzPct val="142857"/>
              <a:buFont typeface="Arial"/>
              <a:buAutoNum type="arabicPeriod"/>
            </a:pPr>
            <a:r>
              <a:rPr lang="es-AR"/>
              <a:t>En la hoja de estilos, seleccionar el elemento div y darle un border: 2px solid red;.</a:t>
            </a:r>
            <a:endParaRPr/>
          </a:p>
          <a:p>
            <a:pPr indent="-361950" lvl="0" marL="457200" rtl="0" algn="l">
              <a:lnSpc>
                <a:spcPct val="90000"/>
              </a:lnSpc>
              <a:spcBef>
                <a:spcPts val="800"/>
              </a:spcBef>
              <a:spcAft>
                <a:spcPts val="0"/>
              </a:spcAft>
              <a:buSzPct val="142857"/>
              <a:buFont typeface="Arial"/>
              <a:buAutoNum type="arabicPeriod"/>
            </a:pPr>
            <a:r>
              <a:rPr lang="es-AR"/>
              <a:t>Crear una nueva regla dentro del selector div que sea border-left: 5px solid blue;.</a:t>
            </a:r>
            <a:endParaRPr/>
          </a:p>
          <a:p>
            <a:pPr indent="-361950" lvl="0" marL="457200" rtl="0" algn="l">
              <a:lnSpc>
                <a:spcPct val="90000"/>
              </a:lnSpc>
              <a:spcBef>
                <a:spcPts val="800"/>
              </a:spcBef>
              <a:spcAft>
                <a:spcPts val="0"/>
              </a:spcAft>
              <a:buSzPct val="142857"/>
              <a:buFont typeface="Arial"/>
              <a:buAutoNum type="arabicPeriod"/>
            </a:pPr>
            <a:r>
              <a:rPr lang="es-AR"/>
              <a:t>Separar las cajas usando la propiedad margin: 20px;.</a:t>
            </a:r>
            <a:endParaRPr/>
          </a:p>
          <a:p>
            <a:pPr indent="-361950" lvl="0" marL="457200" rtl="0" algn="l">
              <a:lnSpc>
                <a:spcPct val="90000"/>
              </a:lnSpc>
              <a:spcBef>
                <a:spcPts val="800"/>
              </a:spcBef>
              <a:spcAft>
                <a:spcPts val="0"/>
              </a:spcAft>
              <a:buSzPct val="142857"/>
              <a:buFont typeface="Arial"/>
              <a:buAutoNum type="arabicPeriod"/>
            </a:pPr>
            <a:r>
              <a:rPr lang="es-AR"/>
              <a:t>Agregar a los div un padding: 20px; para darle un poco de espacio entre el borde y el contenido.</a:t>
            </a:r>
            <a:endParaRPr/>
          </a:p>
          <a:p>
            <a:pPr indent="-361950" lvl="0" marL="457200" rtl="0" algn="ctr">
              <a:lnSpc>
                <a:spcPct val="90000"/>
              </a:lnSpc>
              <a:spcBef>
                <a:spcPts val="800"/>
              </a:spcBef>
              <a:spcAft>
                <a:spcPts val="0"/>
              </a:spcAft>
              <a:buClr>
                <a:schemeClr val="dk1"/>
              </a:buClr>
              <a:buSzPct val="117647"/>
              <a:buNone/>
            </a:pPr>
            <a:br>
              <a:rPr lang="es-AR"/>
            </a:b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121"/>
          <p:cNvPicPr preferRelativeResize="0"/>
          <p:nvPr/>
        </p:nvPicPr>
        <p:blipFill rotWithShape="1">
          <a:blip r:embed="rId3">
            <a:alphaModFix/>
          </a:blip>
          <a:srcRect b="0" l="0" r="0" t="0"/>
          <a:stretch/>
        </p:blipFill>
        <p:spPr>
          <a:xfrm>
            <a:off x="1634067" y="874713"/>
            <a:ext cx="5162021" cy="274732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4"/>
          <p:cNvSpPr/>
          <p:nvPr/>
        </p:nvSpPr>
        <p:spPr>
          <a:xfrm>
            <a:off x="2417806" y="1884057"/>
            <a:ext cx="4572000" cy="93867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AR" sz="1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Display</a:t>
            </a: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5"/>
          <p:cNvSpPr txBox="1"/>
          <p:nvPr>
            <p:ph type="ctrTitle"/>
          </p:nvPr>
        </p:nvSpPr>
        <p:spPr>
          <a:xfrm>
            <a:off x="1102268" y="464064"/>
            <a:ext cx="6858000" cy="770721"/>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br>
              <a:rPr lang="es-AR"/>
            </a:br>
            <a:r>
              <a:rPr lang="es-AR"/>
              <a:t>Tipos de elementos</a:t>
            </a:r>
            <a:endParaRPr/>
          </a:p>
        </p:txBody>
      </p:sp>
      <p:sp>
        <p:nvSpPr>
          <p:cNvPr id="606" name="Google Shape;606;p35"/>
          <p:cNvSpPr txBox="1"/>
          <p:nvPr>
            <p:ph idx="1" type="subTitle"/>
          </p:nvPr>
        </p:nvSpPr>
        <p:spPr>
          <a:xfrm>
            <a:off x="1099752" y="1404526"/>
            <a:ext cx="6858000" cy="237298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SzPct val="108108"/>
              <a:buFont typeface="Arial"/>
              <a:buChar char="•"/>
            </a:pPr>
            <a:r>
              <a:rPr lang="es-AR"/>
              <a:t>El estándar HTML clasifica a todos sus elementos en dos grandes grupos: elementos </a:t>
            </a:r>
            <a:r>
              <a:rPr b="1" lang="es-AR"/>
              <a:t>en línea (inline)</a:t>
            </a:r>
            <a:r>
              <a:rPr lang="es-AR"/>
              <a:t> y </a:t>
            </a:r>
            <a:r>
              <a:rPr b="1" lang="es-AR"/>
              <a:t>de bloque (block).</a:t>
            </a:r>
            <a:endParaRPr i="1"/>
          </a:p>
          <a:p>
            <a:pPr indent="-361950" lvl="0" marL="457200" rtl="0" algn="ctr">
              <a:lnSpc>
                <a:spcPct val="90000"/>
              </a:lnSpc>
              <a:spcBef>
                <a:spcPts val="800"/>
              </a:spcBef>
              <a:spcAft>
                <a:spcPts val="0"/>
              </a:spcAft>
              <a:buSzPct val="108108"/>
              <a:buFont typeface="Arial"/>
              <a:buChar char="•"/>
            </a:pPr>
            <a:r>
              <a:rPr lang="es-AR"/>
              <a:t>Los elementos de bloque siempre empiezan en una nueva línea, y ocupan todo el espacio disponible hasta el final de la misma (100%). </a:t>
            </a:r>
            <a:endParaRPr i="1"/>
          </a:p>
          <a:p>
            <a:pPr indent="-361950" lvl="0" marL="457200" rtl="0" algn="ctr">
              <a:lnSpc>
                <a:spcPct val="90000"/>
              </a:lnSpc>
              <a:spcBef>
                <a:spcPts val="800"/>
              </a:spcBef>
              <a:spcAft>
                <a:spcPts val="0"/>
              </a:spcAft>
              <a:buSzPct val="108108"/>
              <a:buFont typeface="Arial"/>
              <a:buChar char="•"/>
            </a:pPr>
            <a:r>
              <a:rPr lang="es-AR"/>
              <a:t>Por otra parte, los elementos en línea no empiezan necesariamente en nueva línea y sólo ocupan el espacio necesario para mostrar sus contenidos.</a:t>
            </a:r>
            <a:endParaRPr i="1"/>
          </a:p>
          <a:p>
            <a:pPr indent="-361950" lvl="0" marL="457200" rtl="0" algn="ctr">
              <a:lnSpc>
                <a:spcPct val="90000"/>
              </a:lnSpc>
              <a:spcBef>
                <a:spcPts val="800"/>
              </a:spcBef>
              <a:spcAft>
                <a:spcPts val="0"/>
              </a:spcAft>
              <a:buClr>
                <a:schemeClr val="dk1"/>
              </a:buClr>
              <a:buSzPct val="117647"/>
              <a:buNone/>
            </a:pPr>
            <a:br>
              <a:rPr lang="es-AR"/>
            </a:br>
            <a:endParaRPr/>
          </a:p>
        </p:txBody>
      </p:sp>
      <p:sp>
        <p:nvSpPr>
          <p:cNvPr id="607" name="Google Shape;607;p35"/>
          <p:cNvSpPr/>
          <p:nvPr/>
        </p:nvSpPr>
        <p:spPr>
          <a:xfrm>
            <a:off x="1151467" y="3853418"/>
            <a:ext cx="4572000" cy="7848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700" u="none" cap="none" strike="noStrike">
                <a:solidFill>
                  <a:schemeClr val="dk1"/>
                </a:solidFill>
                <a:latin typeface="Nunito"/>
                <a:ea typeface="Nunito"/>
                <a:cs typeface="Nunito"/>
                <a:sym typeface="Nunito"/>
              </a:rPr>
              <a:t>Fuente</a:t>
            </a:r>
            <a:r>
              <a:rPr b="0" i="0" lang="es-AR" sz="1700" u="none" cap="none" strike="noStrike">
                <a:solidFill>
                  <a:schemeClr val="dk1"/>
                </a:solidFill>
                <a:latin typeface="Nunito"/>
                <a:ea typeface="Nunito"/>
                <a:cs typeface="Nunito"/>
                <a:sym typeface="Nunito"/>
              </a:rPr>
              <a:t>: https://developer.mozilla.org/es/</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6"/>
          <p:cNvSpPr/>
          <p:nvPr/>
        </p:nvSpPr>
        <p:spPr>
          <a:xfrm>
            <a:off x="1728788" y="235585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13" name="Google Shape;613;p36"/>
          <p:cNvPicPr preferRelativeResize="0"/>
          <p:nvPr/>
        </p:nvPicPr>
        <p:blipFill rotWithShape="1">
          <a:blip r:embed="rId3">
            <a:alphaModFix/>
          </a:blip>
          <a:srcRect b="0" l="0" r="0" t="0"/>
          <a:stretch/>
        </p:blipFill>
        <p:spPr>
          <a:xfrm>
            <a:off x="223838" y="371475"/>
            <a:ext cx="8696325" cy="4400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7"/>
          <p:cNvSpPr txBox="1"/>
          <p:nvPr>
            <p:ph type="ctrTitle"/>
          </p:nvPr>
        </p:nvSpPr>
        <p:spPr>
          <a:xfrm>
            <a:off x="1143000" y="841772"/>
            <a:ext cx="6858000" cy="88817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Tipos de elementos</a:t>
            </a:r>
            <a:endParaRPr/>
          </a:p>
        </p:txBody>
      </p:sp>
      <p:sp>
        <p:nvSpPr>
          <p:cNvPr id="619" name="Google Shape;619;p37"/>
          <p:cNvSpPr txBox="1"/>
          <p:nvPr>
            <p:ph idx="1" type="subTitle"/>
          </p:nvPr>
        </p:nvSpPr>
        <p:spPr>
          <a:xfrm>
            <a:off x="1019433" y="1820080"/>
            <a:ext cx="6858000" cy="1656288"/>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SzPts val="1800"/>
              <a:buNone/>
            </a:pPr>
            <a:r>
              <a:rPr lang="es-AR"/>
              <a:t>Los elementos en línea definidos por HTML son aquellos que se usan para marcar texto, imágenes y formularios. </a:t>
            </a:r>
            <a:br>
              <a:rPr lang="es-AR"/>
            </a:br>
            <a:r>
              <a:rPr lang="es-AR" u="sng">
                <a:solidFill>
                  <a:schemeClr val="hlink"/>
                </a:solidFill>
                <a:hlinkClick r:id="rId3"/>
              </a:rPr>
              <a:t>Ver listado de etiquetas de “en línea”</a:t>
            </a:r>
            <a:r>
              <a:rPr lang="es-AR"/>
              <a:t>.</a:t>
            </a:r>
            <a:endParaRPr/>
          </a:p>
          <a:p>
            <a:pPr indent="-361950" lvl="0" marL="457200" rtl="0" algn="ctr">
              <a:lnSpc>
                <a:spcPct val="90000"/>
              </a:lnSpc>
              <a:spcBef>
                <a:spcPts val="800"/>
              </a:spcBef>
              <a:spcAft>
                <a:spcPts val="0"/>
              </a:spcAft>
              <a:buClr>
                <a:schemeClr val="dk1"/>
              </a:buClr>
              <a:buSzPts val="1800"/>
              <a:buNone/>
            </a:pPr>
            <a:r>
              <a:rPr lang="es-AR"/>
              <a:t>Los elementos de bloque definidos por HTML se utilizan para marcar estructura (división de información/código) </a:t>
            </a:r>
            <a:br>
              <a:rPr lang="es-AR"/>
            </a:br>
            <a:r>
              <a:rPr lang="es-AR" u="sng">
                <a:solidFill>
                  <a:schemeClr val="hlink"/>
                </a:solidFill>
                <a:hlinkClick r:id="rId4"/>
              </a:rPr>
              <a:t>Ver listado de etiquetas de en bloque</a:t>
            </a:r>
            <a:endParaRPr/>
          </a:p>
        </p:txBody>
      </p:sp>
      <p:sp>
        <p:nvSpPr>
          <p:cNvPr id="620" name="Google Shape;620;p37"/>
          <p:cNvSpPr/>
          <p:nvPr/>
        </p:nvSpPr>
        <p:spPr>
          <a:xfrm>
            <a:off x="1204913" y="22494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0d9f91fff4_0_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 ¿Qué es display?</a:t>
            </a:r>
            <a:endParaRPr/>
          </a:p>
        </p:txBody>
      </p:sp>
      <p:sp>
        <p:nvSpPr>
          <p:cNvPr id="626" name="Google Shape;626;g20d9f91fff4_0_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lnSpcReduction="20000"/>
          </a:bodyPr>
          <a:lstStyle/>
          <a:p>
            <a:pPr indent="0" lvl="0" marL="0" rtl="0" algn="ctr">
              <a:spcBef>
                <a:spcPts val="800"/>
              </a:spcBef>
              <a:spcAft>
                <a:spcPts val="0"/>
              </a:spcAft>
              <a:buNone/>
            </a:pPr>
            <a:r>
              <a:t/>
            </a:r>
            <a:endParaRPr/>
          </a:p>
          <a:p>
            <a:pPr indent="0" lvl="0" marL="0" rtl="0" algn="ctr">
              <a:spcBef>
                <a:spcPts val="800"/>
              </a:spcBef>
              <a:spcAft>
                <a:spcPts val="0"/>
              </a:spcAft>
              <a:buNone/>
            </a:pPr>
            <a:r>
              <a:rPr lang="es-AR"/>
              <a:t>La propiedad display en CSS determina cómo se muestra un elemento y sus hijos en la página web. Afecta tanto al layout como al comportamiento del elemento en el flujo del documento.</a:t>
            </a:r>
            <a:endParaRPr/>
          </a:p>
          <a:p>
            <a:pPr indent="0" lvl="0" marL="0" rtl="0" algn="ctr">
              <a:spcBef>
                <a:spcPts val="8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8"/>
          <p:cNvSpPr txBox="1"/>
          <p:nvPr>
            <p:ph type="ctrTitle"/>
          </p:nvPr>
        </p:nvSpPr>
        <p:spPr>
          <a:xfrm>
            <a:off x="1052383" y="2092411"/>
            <a:ext cx="6858000" cy="79543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00000"/>
              <a:buFont typeface="Nunito"/>
              <a:buNone/>
            </a:pPr>
            <a:r>
              <a:rPr lang="es-AR"/>
              <a:t>Recapitulación de la clase anterior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8"/>
          <p:cNvSpPr txBox="1"/>
          <p:nvPr>
            <p:ph type="ctrTitle"/>
          </p:nvPr>
        </p:nvSpPr>
        <p:spPr>
          <a:xfrm>
            <a:off x="1167713" y="453080"/>
            <a:ext cx="6858000" cy="73776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Display</a:t>
            </a:r>
            <a:endParaRPr/>
          </a:p>
        </p:txBody>
      </p:sp>
      <p:sp>
        <p:nvSpPr>
          <p:cNvPr id="632" name="Google Shape;632;p38"/>
          <p:cNvSpPr txBox="1"/>
          <p:nvPr>
            <p:ph idx="1" type="subTitle"/>
          </p:nvPr>
        </p:nvSpPr>
        <p:spPr>
          <a:xfrm>
            <a:off x="1143000" y="1286933"/>
            <a:ext cx="6858000" cy="2656296"/>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AR"/>
              <a:t>Se encarga de definir </a:t>
            </a:r>
            <a:r>
              <a:rPr b="1" lang="es-AR"/>
              <a:t>cómo se ve un elemento HTML</a:t>
            </a:r>
            <a:r>
              <a:rPr lang="es-AR"/>
              <a:t>. Los dos comportamientos más importantes son: </a:t>
            </a:r>
            <a:endParaRPr/>
          </a:p>
          <a:p>
            <a:pPr indent="-361950" lvl="0" marL="457200" rtl="0" algn="l">
              <a:lnSpc>
                <a:spcPct val="90000"/>
              </a:lnSpc>
              <a:spcBef>
                <a:spcPts val="800"/>
              </a:spcBef>
              <a:spcAft>
                <a:spcPts val="0"/>
              </a:spcAft>
              <a:buSzPct val="108108"/>
              <a:buFont typeface="Arial"/>
              <a:buChar char="•"/>
            </a:pPr>
            <a:r>
              <a:rPr lang="es-AR"/>
              <a:t>Pasar un elemento de bloque a uno de línea. </a:t>
            </a:r>
            <a:endParaRPr/>
          </a:p>
          <a:p>
            <a:pPr indent="-361950" lvl="0" marL="457200" rtl="0" algn="l">
              <a:lnSpc>
                <a:spcPct val="90000"/>
              </a:lnSpc>
              <a:spcBef>
                <a:spcPts val="800"/>
              </a:spcBef>
              <a:spcAft>
                <a:spcPts val="0"/>
              </a:spcAft>
              <a:buSzPct val="108108"/>
              <a:buFont typeface="Arial"/>
              <a:buChar char="•"/>
            </a:pPr>
            <a:r>
              <a:rPr lang="es-AR"/>
              <a:t>Pasar un elemento de línea a uno de bloque.</a:t>
            </a:r>
            <a:endParaRPr/>
          </a:p>
          <a:p>
            <a:pPr indent="-361950" lvl="0" marL="457200" rtl="0" algn="ctr">
              <a:lnSpc>
                <a:spcPct val="90000"/>
              </a:lnSpc>
              <a:spcBef>
                <a:spcPts val="800"/>
              </a:spcBef>
              <a:spcAft>
                <a:spcPts val="0"/>
              </a:spcAft>
              <a:buClr>
                <a:schemeClr val="dk1"/>
              </a:buClr>
              <a:buSzPct val="108108"/>
              <a:buNone/>
            </a:pPr>
            <a:r>
              <a:rPr lang="es-AR"/>
              <a:t>Eso se hace con los valores </a:t>
            </a:r>
            <a:r>
              <a:rPr i="1" lang="es-AR"/>
              <a:t>block </a:t>
            </a:r>
            <a:r>
              <a:rPr lang="es-AR"/>
              <a:t>e </a:t>
            </a:r>
            <a:r>
              <a:rPr i="1" lang="es-AR"/>
              <a:t>inline </a:t>
            </a:r>
            <a:r>
              <a:rPr lang="es-AR"/>
              <a:t>respectivamente: </a:t>
            </a:r>
            <a:endParaRPr/>
          </a:p>
          <a:p>
            <a:pPr indent="-361950" lvl="0" marL="457200" rtl="0" algn="ctr">
              <a:lnSpc>
                <a:spcPct val="90000"/>
              </a:lnSpc>
              <a:spcBef>
                <a:spcPts val="800"/>
              </a:spcBef>
              <a:spcAft>
                <a:spcPts val="0"/>
              </a:spcAft>
              <a:buSzPct val="108108"/>
              <a:buFont typeface="Arial"/>
              <a:buChar char="•"/>
            </a:pPr>
            <a:r>
              <a:rPr b="1" i="1" lang="es-AR"/>
              <a:t>Block</a:t>
            </a:r>
            <a:r>
              <a:rPr b="1" lang="es-AR"/>
              <a:t>:</a:t>
            </a:r>
            <a:r>
              <a:rPr lang="es-AR"/>
              <a:t> convierte el elemento en uno de bloque.</a:t>
            </a:r>
            <a:endParaRPr b="1" i="1"/>
          </a:p>
          <a:p>
            <a:pPr indent="-361950" lvl="0" marL="457200" rtl="0" algn="ctr">
              <a:lnSpc>
                <a:spcPct val="90000"/>
              </a:lnSpc>
              <a:spcBef>
                <a:spcPts val="800"/>
              </a:spcBef>
              <a:spcAft>
                <a:spcPts val="0"/>
              </a:spcAft>
              <a:buSzPct val="108108"/>
              <a:buFont typeface="Arial"/>
              <a:buChar char="•"/>
            </a:pPr>
            <a:r>
              <a:rPr b="1" i="1" lang="es-AR"/>
              <a:t>Inline</a:t>
            </a:r>
            <a:r>
              <a:rPr b="1" lang="es-AR"/>
              <a:t>:</a:t>
            </a:r>
            <a:r>
              <a:rPr lang="es-AR"/>
              <a:t> transforma el elemento en uno de línea.</a:t>
            </a:r>
            <a:endParaRPr b="1" i="1"/>
          </a:p>
          <a:p>
            <a:pPr indent="-361950" lvl="0" marL="457200" rtl="0" algn="ctr">
              <a:lnSpc>
                <a:spcPct val="90000"/>
              </a:lnSpc>
              <a:spcBef>
                <a:spcPts val="800"/>
              </a:spcBef>
              <a:spcAft>
                <a:spcPts val="0"/>
              </a:spcAft>
              <a:buClr>
                <a:schemeClr val="dk1"/>
              </a:buClr>
              <a:buSzPct val="108108"/>
              <a:buNone/>
            </a:pPr>
            <a:br>
              <a:rPr lang="es-AR"/>
            </a:b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9"/>
          <p:cNvSpPr txBox="1"/>
          <p:nvPr>
            <p:ph idx="1" type="subTitle"/>
          </p:nvPr>
        </p:nvSpPr>
        <p:spPr>
          <a:xfrm>
            <a:off x="1060622" y="436123"/>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b="1" lang="es-AR"/>
              <a:t>Display</a:t>
            </a:r>
            <a:endParaRPr/>
          </a:p>
          <a:p>
            <a:pPr indent="-361950" lvl="0" marL="457200" rtl="0" algn="ctr">
              <a:lnSpc>
                <a:spcPct val="90000"/>
              </a:lnSpc>
              <a:spcBef>
                <a:spcPts val="800"/>
              </a:spcBef>
              <a:spcAft>
                <a:spcPts val="0"/>
              </a:spcAft>
              <a:buClr>
                <a:schemeClr val="dk1"/>
              </a:buClr>
              <a:buSzPts val="1800"/>
              <a:buNone/>
            </a:pPr>
            <a:br>
              <a:rPr lang="es-AR"/>
            </a:br>
            <a:br>
              <a:rPr lang="es-AR"/>
            </a:br>
            <a:endParaRPr/>
          </a:p>
        </p:txBody>
      </p:sp>
      <p:sp>
        <p:nvSpPr>
          <p:cNvPr id="638" name="Google Shape;638;p39"/>
          <p:cNvSpPr/>
          <p:nvPr/>
        </p:nvSpPr>
        <p:spPr>
          <a:xfrm>
            <a:off x="3228975" y="18430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9" name="Google Shape;639;p39"/>
          <p:cNvSpPr/>
          <p:nvPr/>
        </p:nvSpPr>
        <p:spPr>
          <a:xfrm>
            <a:off x="3228975" y="163830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40" name="Google Shape;640;p39"/>
          <p:cNvSpPr txBox="1"/>
          <p:nvPr/>
        </p:nvSpPr>
        <p:spPr>
          <a:xfrm>
            <a:off x="1213022" y="3636523"/>
            <a:ext cx="6858000"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None/>
            </a:pPr>
            <a:r>
              <a:rPr b="0" i="0" lang="es-AR" sz="1600" u="none" cap="none" strike="noStrike">
                <a:solidFill>
                  <a:srgbClr val="000000"/>
                </a:solidFill>
                <a:latin typeface="Arial"/>
                <a:ea typeface="Arial"/>
                <a:cs typeface="Arial"/>
                <a:sym typeface="Arial"/>
              </a:rPr>
              <a:t>Con este ejemplo podemos verificar cómo modifico el display </a:t>
            </a:r>
            <a:br>
              <a:rPr b="0" i="0" lang="es-AR" sz="1600" u="none" cap="none" strike="noStrike">
                <a:solidFill>
                  <a:srgbClr val="000000"/>
                </a:solidFill>
                <a:latin typeface="Arial"/>
                <a:ea typeface="Arial"/>
                <a:cs typeface="Arial"/>
                <a:sym typeface="Arial"/>
              </a:rPr>
            </a:br>
            <a:r>
              <a:rPr b="0" i="0" lang="es-AR" sz="1600" u="none" cap="none" strike="noStrike">
                <a:solidFill>
                  <a:srgbClr val="000000"/>
                </a:solidFill>
                <a:latin typeface="Arial"/>
                <a:ea typeface="Arial"/>
                <a:cs typeface="Arial"/>
                <a:sym typeface="Arial"/>
              </a:rPr>
              <a:t>de las etiquetas, puedes probar más </a:t>
            </a:r>
            <a:r>
              <a:rPr b="0" i="0" lang="es-AR" sz="1600" u="sng" cap="none" strike="noStrike">
                <a:solidFill>
                  <a:srgbClr val="000000"/>
                </a:solidFill>
                <a:latin typeface="Arial"/>
                <a:ea typeface="Arial"/>
                <a:cs typeface="Arial"/>
                <a:sym typeface="Arial"/>
                <a:hlinkClick r:id="rId3">
                  <a:extLst>
                    <a:ext uri="{A12FA001-AC4F-418D-AE19-62706E023703}">
                      <ahyp:hlinkClr val="tx"/>
                    </a:ext>
                  </a:extLst>
                </a:hlinkClick>
              </a:rPr>
              <a:t>acá</a:t>
            </a:r>
            <a:r>
              <a:rPr b="0" i="0" lang="es-AR" sz="1600" u="none" cap="none" strike="noStrike">
                <a:solidFill>
                  <a:srgbClr val="000000"/>
                </a:solidFill>
                <a:latin typeface="Arial"/>
                <a:ea typeface="Arial"/>
                <a:cs typeface="Arial"/>
                <a:sym typeface="Arial"/>
              </a:rPr>
              <a:t>.</a:t>
            </a:r>
            <a:br>
              <a:rPr b="0" i="0" lang="es-AR" sz="1800" u="none" cap="none" strike="noStrike">
                <a:solidFill>
                  <a:schemeClr val="dk1"/>
                </a:solidFill>
                <a:latin typeface="Nunito"/>
                <a:ea typeface="Nunito"/>
                <a:cs typeface="Nunito"/>
                <a:sym typeface="Nunito"/>
              </a:rPr>
            </a:br>
            <a:br>
              <a:rPr b="0" i="0" lang="es-AR"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graphicFrame>
        <p:nvGraphicFramePr>
          <p:cNvPr id="641" name="Google Shape;641;p39"/>
          <p:cNvGraphicFramePr/>
          <p:nvPr/>
        </p:nvGraphicFramePr>
        <p:xfrm>
          <a:off x="1213022" y="1100138"/>
          <a:ext cx="3000000" cy="3000000"/>
        </p:xfrm>
        <a:graphic>
          <a:graphicData uri="http://schemas.openxmlformats.org/drawingml/2006/table">
            <a:tbl>
              <a:tblPr>
                <a:noFill/>
                <a:tableStyleId>{95F288A5-BAD6-43C5-B67E-4D44AF168419}</a:tableStyleId>
              </a:tblPr>
              <a:tblGrid>
                <a:gridCol w="2781300"/>
              </a:tblGrid>
              <a:tr h="2400300">
                <a:tc>
                  <a:txBody>
                    <a:bodyPr/>
                    <a:lstStyle/>
                    <a:p>
                      <a:pPr indent="0" lvl="0" marL="0" marR="0" rtl="0" algn="l">
                        <a:lnSpc>
                          <a:spcPct val="100000"/>
                        </a:lnSpc>
                        <a:spcBef>
                          <a:spcPts val="0"/>
                        </a:spcBef>
                        <a:spcAft>
                          <a:spcPts val="0"/>
                        </a:spcAft>
                        <a:buNone/>
                      </a:pPr>
                      <a:r>
                        <a:rPr b="0" i="0" lang="es-AR" sz="1400" u="none" cap="none" strike="noStrike">
                          <a:solidFill>
                            <a:srgbClr val="D9D9D9"/>
                          </a:solidFill>
                          <a:latin typeface="Consolas"/>
                          <a:ea typeface="Consolas"/>
                          <a:cs typeface="Consolas"/>
                          <a:sym typeface="Consolas"/>
                        </a:rPr>
                        <a:t>&lt;</a:t>
                      </a:r>
                      <a:r>
                        <a:rPr b="0" i="0" lang="es-AR" sz="1400" u="none" cap="none" strike="noStrike">
                          <a:solidFill>
                            <a:srgbClr val="E06666"/>
                          </a:solidFill>
                          <a:latin typeface="Consolas"/>
                          <a:ea typeface="Consolas"/>
                          <a:cs typeface="Consolas"/>
                          <a:sym typeface="Consolas"/>
                        </a:rPr>
                        <a:t>p</a:t>
                      </a:r>
                      <a:r>
                        <a:rPr b="0" i="0" lang="es-AR" sz="1400" u="none" cap="none" strike="noStrike">
                          <a:solidFill>
                            <a:srgbClr val="D9D9D9"/>
                          </a:solidFill>
                          <a:latin typeface="Consolas"/>
                          <a:ea typeface="Consolas"/>
                          <a:cs typeface="Consolas"/>
                          <a:sym typeface="Consolas"/>
                        </a:rPr>
                        <a:t>&gt;Lorem ipsum dolor sit amet, consectetur adipisicing elit. &lt;</a:t>
                      </a:r>
                      <a:r>
                        <a:rPr b="0" i="0" lang="es-AR" sz="1400" u="none" cap="none" strike="noStrike">
                          <a:solidFill>
                            <a:srgbClr val="E06666"/>
                          </a:solidFill>
                          <a:latin typeface="Consolas"/>
                          <a:ea typeface="Consolas"/>
                          <a:cs typeface="Consolas"/>
                          <a:sym typeface="Consolas"/>
                        </a:rPr>
                        <a:t>span</a:t>
                      </a:r>
                      <a:r>
                        <a:rPr b="0" i="0" lang="es-AR" sz="1400" u="none" cap="none" strike="noStrike">
                          <a:solidFill>
                            <a:srgbClr val="D9D9D9"/>
                          </a:solidFill>
                          <a:latin typeface="Consolas"/>
                          <a:ea typeface="Consolas"/>
                          <a:cs typeface="Consolas"/>
                          <a:sym typeface="Consolas"/>
                        </a:rPr>
                        <a:t>&gt;Laudantium &lt;/</a:t>
                      </a:r>
                      <a:r>
                        <a:rPr b="0" i="0" lang="es-AR" sz="1400" u="none" cap="none" strike="noStrike">
                          <a:solidFill>
                            <a:srgbClr val="E06666"/>
                          </a:solidFill>
                          <a:latin typeface="Consolas"/>
                          <a:ea typeface="Consolas"/>
                          <a:cs typeface="Consolas"/>
                          <a:sym typeface="Consolas"/>
                        </a:rPr>
                        <a:t>span</a:t>
                      </a:r>
                      <a:r>
                        <a:rPr b="0" i="0" lang="es-AR" sz="1400" u="none" cap="none" strike="noStrike">
                          <a:solidFill>
                            <a:srgbClr val="D9D9D9"/>
                          </a:solidFill>
                          <a:latin typeface="Consolas"/>
                          <a:ea typeface="Consolas"/>
                          <a:cs typeface="Consolas"/>
                          <a:sym typeface="Consolas"/>
                        </a:rPr>
                        <a:t>&gt; perspiciatis itaque veritatis ea fugit qui.</a:t>
                      </a:r>
                      <a:endParaRPr sz="1400" u="none" cap="none" strike="noStrike"/>
                    </a:p>
                    <a:p>
                      <a:pPr indent="0" lvl="0" marL="0" marR="0" rtl="0" algn="l">
                        <a:lnSpc>
                          <a:spcPct val="100000"/>
                        </a:lnSpc>
                        <a:spcBef>
                          <a:spcPts val="0"/>
                        </a:spcBef>
                        <a:spcAft>
                          <a:spcPts val="0"/>
                        </a:spcAft>
                        <a:buNone/>
                      </a:pPr>
                      <a:r>
                        <a:rPr b="0" i="0" lang="es-AR" sz="1400" u="none" cap="none" strike="noStrike">
                          <a:solidFill>
                            <a:srgbClr val="D9D9D9"/>
                          </a:solidFill>
                          <a:latin typeface="Consolas"/>
                          <a:ea typeface="Consolas"/>
                          <a:cs typeface="Consolas"/>
                          <a:sym typeface="Consolas"/>
                        </a:rPr>
                        <a:t>&lt;/</a:t>
                      </a:r>
                      <a:r>
                        <a:rPr b="0" i="0" lang="es-AR" sz="1400" u="none" cap="none" strike="noStrike">
                          <a:solidFill>
                            <a:srgbClr val="E06666"/>
                          </a:solidFill>
                          <a:latin typeface="Consolas"/>
                          <a:ea typeface="Consolas"/>
                          <a:cs typeface="Consolas"/>
                          <a:sym typeface="Consolas"/>
                        </a:rPr>
                        <a:t>p</a:t>
                      </a:r>
                      <a:r>
                        <a:rPr b="0" i="0" lang="es-AR" sz="1400" u="none" cap="none" strike="noStrike">
                          <a:solidFill>
                            <a:srgbClr val="D9D9D9"/>
                          </a:solidFill>
                          <a:latin typeface="Consolas"/>
                          <a:ea typeface="Consolas"/>
                          <a:cs typeface="Consolas"/>
                          <a:sym typeface="Consolas"/>
                        </a:rPr>
                        <a:t>&gt;</a:t>
                      </a:r>
                      <a:endParaRPr sz="1400" u="none" cap="none" strike="noStrike"/>
                    </a:p>
                  </a:txBody>
                  <a:tcPr marT="66675" marB="66675" marR="66675" marL="666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C343D"/>
                    </a:solidFill>
                  </a:tcPr>
                </a:tc>
              </a:tr>
            </a:tbl>
          </a:graphicData>
        </a:graphic>
      </p:graphicFrame>
      <p:sp>
        <p:nvSpPr>
          <p:cNvPr id="642" name="Google Shape;642;p39"/>
          <p:cNvSpPr/>
          <p:nvPr/>
        </p:nvSpPr>
        <p:spPr>
          <a:xfrm>
            <a:off x="3181350" y="18018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aphicFrame>
        <p:nvGraphicFramePr>
          <p:cNvPr id="643" name="Google Shape;643;p39"/>
          <p:cNvGraphicFramePr/>
          <p:nvPr/>
        </p:nvGraphicFramePr>
        <p:xfrm>
          <a:off x="4718579" y="1058863"/>
          <a:ext cx="3000000" cy="3000000"/>
        </p:xfrm>
        <a:graphic>
          <a:graphicData uri="http://schemas.openxmlformats.org/drawingml/2006/table">
            <a:tbl>
              <a:tblPr>
                <a:noFill/>
                <a:tableStyleId>{95F288A5-BAD6-43C5-B67E-4D44AF168419}</a:tableStyleId>
              </a:tblPr>
              <a:tblGrid>
                <a:gridCol w="3533775"/>
              </a:tblGrid>
              <a:tr h="2400300">
                <a:tc>
                  <a:txBody>
                    <a:bodyPr/>
                    <a:lstStyle/>
                    <a:p>
                      <a:pPr indent="0" lvl="0" marL="0" marR="0" rtl="0" algn="l">
                        <a:lnSpc>
                          <a:spcPct val="100000"/>
                        </a:lnSpc>
                        <a:spcBef>
                          <a:spcPts val="0"/>
                        </a:spcBef>
                        <a:spcAft>
                          <a:spcPts val="0"/>
                        </a:spcAft>
                        <a:buNone/>
                      </a:pPr>
                      <a:r>
                        <a:rPr b="0" i="0" lang="es-AR" sz="1400" u="none" cap="none" strike="noStrike">
                          <a:solidFill>
                            <a:srgbClr val="E06666"/>
                          </a:solidFill>
                          <a:latin typeface="Consolas"/>
                          <a:ea typeface="Consolas"/>
                          <a:cs typeface="Consolas"/>
                          <a:sym typeface="Consolas"/>
                        </a:rPr>
                        <a:t>p</a:t>
                      </a:r>
                      <a:r>
                        <a:rPr b="0" i="0" lang="es-AR" sz="1400" u="none" cap="none" strike="noStrike">
                          <a:solidFill>
                            <a:srgbClr val="FF9900"/>
                          </a:solidFill>
                          <a:latin typeface="Consolas"/>
                          <a:ea typeface="Consolas"/>
                          <a:cs typeface="Consolas"/>
                          <a:sym typeface="Consolas"/>
                        </a:rPr>
                        <a:t> </a:t>
                      </a:r>
                      <a:r>
                        <a:rPr b="0" i="0" lang="es-AR" sz="1400" u="none" cap="none" strike="noStrike">
                          <a:solidFill>
                            <a:srgbClr val="D9D9D9"/>
                          </a:solidFill>
                          <a:latin typeface="Consolas"/>
                          <a:ea typeface="Consolas"/>
                          <a:cs typeface="Consolas"/>
                          <a:sym typeface="Consolas"/>
                        </a:rPr>
                        <a:t>{</a:t>
                      </a:r>
                      <a:r>
                        <a:rPr b="0" i="0" lang="es-AR" sz="1400" u="none" cap="none" strike="noStrike">
                          <a:solidFill>
                            <a:srgbClr val="999999"/>
                          </a:solidFill>
                          <a:latin typeface="Consolas"/>
                          <a:ea typeface="Consolas"/>
                          <a:cs typeface="Consolas"/>
                          <a:sym typeface="Consolas"/>
                        </a:rPr>
                        <a:t>/*es un elemento en bloque que convierto  en línea*/</a:t>
                      </a:r>
                      <a:endParaRPr sz="1400" u="none" cap="none" strike="noStrike"/>
                    </a:p>
                    <a:p>
                      <a:pPr indent="0" lvl="0" marL="0" marR="0" rtl="0" algn="l">
                        <a:lnSpc>
                          <a:spcPct val="100000"/>
                        </a:lnSpc>
                        <a:spcBef>
                          <a:spcPts val="0"/>
                        </a:spcBef>
                        <a:spcAft>
                          <a:spcPts val="0"/>
                        </a:spcAft>
                        <a:buNone/>
                      </a:pPr>
                      <a:r>
                        <a:rPr b="0" i="0" lang="es-AR" sz="1400" u="none" cap="none" strike="noStrike">
                          <a:solidFill>
                            <a:srgbClr val="D9D9D9"/>
                          </a:solidFill>
                          <a:latin typeface="Consolas"/>
                          <a:ea typeface="Consolas"/>
                          <a:cs typeface="Consolas"/>
                          <a:sym typeface="Consolas"/>
                        </a:rPr>
                        <a:t>   display: </a:t>
                      </a:r>
                      <a:r>
                        <a:rPr b="0" i="0" lang="es-AR" sz="1400" u="none" cap="none" strike="noStrike">
                          <a:solidFill>
                            <a:srgbClr val="FF9900"/>
                          </a:solidFill>
                          <a:latin typeface="Consolas"/>
                          <a:ea typeface="Consolas"/>
                          <a:cs typeface="Consolas"/>
                          <a:sym typeface="Consolas"/>
                        </a:rPr>
                        <a:t>inline</a:t>
                      </a:r>
                      <a:r>
                        <a:rPr b="0" i="0" lang="es-AR" sz="1400" u="none" cap="none" strike="noStrike">
                          <a:solidFill>
                            <a:srgbClr val="D9D9D9"/>
                          </a:solidFill>
                          <a:latin typeface="Consolas"/>
                          <a:ea typeface="Consolas"/>
                          <a:cs typeface="Consolas"/>
                          <a:sym typeface="Consolas"/>
                        </a:rPr>
                        <a:t>;</a:t>
                      </a:r>
                      <a:br>
                        <a:rPr b="0" i="0" lang="es-AR" sz="1400" u="none" cap="none" strike="noStrike">
                          <a:solidFill>
                            <a:srgbClr val="D9D9D9"/>
                          </a:solidFill>
                          <a:latin typeface="Consolas"/>
                          <a:ea typeface="Consolas"/>
                          <a:cs typeface="Consolas"/>
                          <a:sym typeface="Consolas"/>
                        </a:rPr>
                      </a:br>
                      <a:r>
                        <a:rPr b="0" i="0" lang="es-AR" sz="1400" u="none" cap="none" strike="noStrike">
                          <a:solidFill>
                            <a:srgbClr val="D9D9D9"/>
                          </a:solidFill>
                          <a:latin typeface="Consolas"/>
                          <a:ea typeface="Consolas"/>
                          <a:cs typeface="Consolas"/>
                          <a:sym typeface="Consolas"/>
                        </a:rPr>
                        <a:t>  background-color: </a:t>
                      </a:r>
                      <a:r>
                        <a:rPr b="0" i="0" lang="es-AR" sz="1400" u="none" cap="none" strike="noStrike">
                          <a:solidFill>
                            <a:srgbClr val="FF9900"/>
                          </a:solidFill>
                          <a:latin typeface="Consolas"/>
                          <a:ea typeface="Consolas"/>
                          <a:cs typeface="Consolas"/>
                          <a:sym typeface="Consolas"/>
                        </a:rPr>
                        <a:t>yellow</a:t>
                      </a:r>
                      <a:r>
                        <a:rPr b="0" i="0" lang="es-AR" sz="1400" u="none" cap="none" strike="noStrike">
                          <a:solidFill>
                            <a:srgbClr val="D9D9D9"/>
                          </a:solidFill>
                          <a:latin typeface="Consolas"/>
                          <a:ea typeface="Consolas"/>
                          <a:cs typeface="Consolas"/>
                          <a:sym typeface="Consolas"/>
                        </a:rPr>
                        <a:t>;}</a:t>
                      </a:r>
                      <a:endParaRPr sz="1400" u="none" cap="none" strike="noStrike"/>
                    </a:p>
                    <a:p>
                      <a:pPr indent="0" lvl="0" marL="0" marR="0" rtl="0" algn="l">
                        <a:lnSpc>
                          <a:spcPct val="100000"/>
                        </a:lnSpc>
                        <a:spcBef>
                          <a:spcPts val="0"/>
                        </a:spcBef>
                        <a:spcAft>
                          <a:spcPts val="0"/>
                        </a:spcAft>
                        <a:buNone/>
                      </a:pPr>
                      <a:r>
                        <a:rPr b="0" i="0" lang="es-AR" sz="1400" u="none" cap="none" strike="noStrike">
                          <a:solidFill>
                            <a:srgbClr val="E06666"/>
                          </a:solidFill>
                          <a:latin typeface="Consolas"/>
                          <a:ea typeface="Consolas"/>
                          <a:cs typeface="Consolas"/>
                          <a:sym typeface="Consolas"/>
                        </a:rPr>
                        <a:t>span</a:t>
                      </a:r>
                      <a:r>
                        <a:rPr b="0" i="0" lang="es-AR" sz="1400" u="none" cap="none" strike="noStrike">
                          <a:solidFill>
                            <a:srgbClr val="D9D9D9"/>
                          </a:solidFill>
                          <a:latin typeface="Consolas"/>
                          <a:ea typeface="Consolas"/>
                          <a:cs typeface="Consolas"/>
                          <a:sym typeface="Consolas"/>
                        </a:rPr>
                        <a:t> {</a:t>
                      </a:r>
                      <a:r>
                        <a:rPr b="0" i="0" lang="es-AR" sz="1400" u="none" cap="none" strike="noStrike">
                          <a:solidFill>
                            <a:srgbClr val="999999"/>
                          </a:solidFill>
                          <a:latin typeface="Consolas"/>
                          <a:ea typeface="Consolas"/>
                          <a:cs typeface="Consolas"/>
                          <a:sym typeface="Consolas"/>
                        </a:rPr>
                        <a:t>/*es un elemento en línea que convierto en bloque*/</a:t>
                      </a:r>
                      <a:endParaRPr sz="1400" u="none" cap="none" strike="noStrike"/>
                    </a:p>
                    <a:p>
                      <a:pPr indent="0" lvl="0" marL="0" marR="0" rtl="0" algn="l">
                        <a:lnSpc>
                          <a:spcPct val="100000"/>
                        </a:lnSpc>
                        <a:spcBef>
                          <a:spcPts val="0"/>
                        </a:spcBef>
                        <a:spcAft>
                          <a:spcPts val="0"/>
                        </a:spcAft>
                        <a:buNone/>
                      </a:pPr>
                      <a:r>
                        <a:rPr b="0" i="0" lang="es-AR" sz="1400" u="none" cap="none" strike="noStrike">
                          <a:solidFill>
                            <a:srgbClr val="D9D9D9"/>
                          </a:solidFill>
                          <a:latin typeface="Consolas"/>
                          <a:ea typeface="Consolas"/>
                          <a:cs typeface="Consolas"/>
                          <a:sym typeface="Consolas"/>
                        </a:rPr>
                        <a:t>  display: </a:t>
                      </a:r>
                      <a:r>
                        <a:rPr b="0" i="0" lang="es-AR" sz="1400" u="none" cap="none" strike="noStrike">
                          <a:solidFill>
                            <a:srgbClr val="FF9900"/>
                          </a:solidFill>
                          <a:latin typeface="Consolas"/>
                          <a:ea typeface="Consolas"/>
                          <a:cs typeface="Consolas"/>
                          <a:sym typeface="Consolas"/>
                        </a:rPr>
                        <a:t>block</a:t>
                      </a:r>
                      <a:r>
                        <a:rPr b="0" i="0" lang="es-AR" sz="1400" u="none" cap="none" strike="noStrike">
                          <a:solidFill>
                            <a:srgbClr val="D9D9D9"/>
                          </a:solidFill>
                          <a:latin typeface="Consolas"/>
                          <a:ea typeface="Consolas"/>
                          <a:cs typeface="Consolas"/>
                          <a:sym typeface="Consolas"/>
                        </a:rPr>
                        <a:t>;</a:t>
                      </a:r>
                      <a:br>
                        <a:rPr b="0" i="0" lang="es-AR" sz="1400" u="none" cap="none" strike="noStrike">
                          <a:solidFill>
                            <a:srgbClr val="D9D9D9"/>
                          </a:solidFill>
                          <a:latin typeface="Consolas"/>
                          <a:ea typeface="Consolas"/>
                          <a:cs typeface="Consolas"/>
                          <a:sym typeface="Consolas"/>
                        </a:rPr>
                      </a:br>
                      <a:r>
                        <a:rPr b="0" i="0" lang="es-AR" sz="1400" u="none" cap="none" strike="noStrike">
                          <a:solidFill>
                            <a:srgbClr val="D9D9D9"/>
                          </a:solidFill>
                          <a:latin typeface="Consolas"/>
                          <a:ea typeface="Consolas"/>
                          <a:cs typeface="Consolas"/>
                          <a:sym typeface="Consolas"/>
                        </a:rPr>
                        <a:t>  background-color: </a:t>
                      </a:r>
                      <a:r>
                        <a:rPr b="0" i="0" lang="es-AR" sz="1400" u="none" cap="none" strike="noStrike">
                          <a:solidFill>
                            <a:srgbClr val="FF9900"/>
                          </a:solidFill>
                          <a:latin typeface="Consolas"/>
                          <a:ea typeface="Consolas"/>
                          <a:cs typeface="Consolas"/>
                          <a:sym typeface="Consolas"/>
                        </a:rPr>
                        <a:t>grey</a:t>
                      </a:r>
                      <a:r>
                        <a:rPr b="0" i="0" lang="es-AR" sz="1400" u="none" cap="none" strike="noStrike">
                          <a:solidFill>
                            <a:srgbClr val="D9D9D9"/>
                          </a:solidFill>
                          <a:latin typeface="Consolas"/>
                          <a:ea typeface="Consolas"/>
                          <a:cs typeface="Consolas"/>
                          <a:sym typeface="Consolas"/>
                        </a:rPr>
                        <a:t>;}</a:t>
                      </a:r>
                      <a:endParaRPr sz="1400" u="none" cap="none" strike="noStrike"/>
                    </a:p>
                  </a:txBody>
                  <a:tcPr marT="66675" marB="66675" marR="66675" marL="666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C343D"/>
                    </a:solidFill>
                  </a:tcPr>
                </a:tc>
              </a:tr>
            </a:tbl>
          </a:graphicData>
        </a:graphic>
      </p:graphicFrame>
      <p:sp>
        <p:nvSpPr>
          <p:cNvPr id="644" name="Google Shape;644;p39"/>
          <p:cNvSpPr/>
          <p:nvPr/>
        </p:nvSpPr>
        <p:spPr>
          <a:xfrm>
            <a:off x="2805113" y="18018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0d9f91fff4_0_7"/>
          <p:cNvSpPr txBox="1"/>
          <p:nvPr>
            <p:ph type="ctrTitle"/>
          </p:nvPr>
        </p:nvSpPr>
        <p:spPr>
          <a:xfrm>
            <a:off x="1143000" y="533123"/>
            <a:ext cx="6858000" cy="7371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AR"/>
              <a:t> Valores Principales de display</a:t>
            </a:r>
            <a:endParaRPr/>
          </a:p>
        </p:txBody>
      </p:sp>
      <p:sp>
        <p:nvSpPr>
          <p:cNvPr id="650" name="Google Shape;650;g20d9f91fff4_0_7"/>
          <p:cNvSpPr txBox="1"/>
          <p:nvPr>
            <p:ph idx="1" type="subTitle"/>
          </p:nvPr>
        </p:nvSpPr>
        <p:spPr>
          <a:xfrm>
            <a:off x="1143000" y="1543046"/>
            <a:ext cx="6858000" cy="2400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a:p>
            <a:pPr indent="0" lvl="0" marL="0" rtl="0" algn="ctr">
              <a:spcBef>
                <a:spcPts val="800"/>
              </a:spcBef>
              <a:spcAft>
                <a:spcPts val="0"/>
              </a:spcAft>
              <a:buNone/>
            </a:pPr>
            <a:r>
              <a:rPr b="1" lang="es-AR" u="sng"/>
              <a:t>block </a:t>
            </a:r>
            <a:endParaRPr b="1" u="sng"/>
          </a:p>
          <a:p>
            <a:pPr indent="0" lvl="0" marL="0" rtl="0" algn="ctr">
              <a:spcBef>
                <a:spcPts val="800"/>
              </a:spcBef>
              <a:spcAft>
                <a:spcPts val="0"/>
              </a:spcAft>
              <a:buNone/>
            </a:pPr>
            <a:r>
              <a:rPr lang="es-AR"/>
              <a:t>Los elementos block ocupan todo el ancho disponible, independientemente de su contenido, y siempre comienzan en una nueva línea.</a:t>
            </a:r>
            <a:endParaRPr/>
          </a:p>
          <a:p>
            <a:pPr indent="0" lvl="0" marL="0" rtl="0" algn="ctr">
              <a:spcBef>
                <a:spcPts val="800"/>
              </a:spcBef>
              <a:spcAft>
                <a:spcPts val="0"/>
              </a:spcAft>
              <a:buNone/>
            </a:pPr>
            <a:r>
              <a:rPr b="1" lang="es-AR"/>
              <a:t>Ejemplos típicos: &lt;div&gt;, &lt;p&gt;, &lt;h1&gt; a &lt;h6&gt;.</a:t>
            </a:r>
            <a:endParaRPr b="1"/>
          </a:p>
          <a:p>
            <a:pPr indent="0" lvl="0" marL="0" rtl="0" algn="ctr">
              <a:spcBef>
                <a:spcPts val="80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0d9f91fff4_0_15"/>
          <p:cNvSpPr txBox="1"/>
          <p:nvPr>
            <p:ph type="ctrTitle"/>
          </p:nvPr>
        </p:nvSpPr>
        <p:spPr>
          <a:xfrm>
            <a:off x="1143000" y="474423"/>
            <a:ext cx="6858000" cy="6900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inline</a:t>
            </a:r>
            <a:endParaRPr/>
          </a:p>
        </p:txBody>
      </p:sp>
      <p:sp>
        <p:nvSpPr>
          <p:cNvPr id="656" name="Google Shape;656;g20d9f91fff4_0_15"/>
          <p:cNvSpPr txBox="1"/>
          <p:nvPr>
            <p:ph idx="1" type="subTitle"/>
          </p:nvPr>
        </p:nvSpPr>
        <p:spPr>
          <a:xfrm>
            <a:off x="1143000" y="1719197"/>
            <a:ext cx="6858000" cy="22239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a:p>
            <a:pPr indent="0" lvl="0" marL="0" rtl="0" algn="ctr">
              <a:spcBef>
                <a:spcPts val="800"/>
              </a:spcBef>
              <a:spcAft>
                <a:spcPts val="0"/>
              </a:spcAft>
              <a:buNone/>
            </a:pPr>
            <a:r>
              <a:rPr lang="es-AR"/>
              <a:t>Los elementos inline no comienzan en una nueva línea. Solo ocupan tanto ancho como su contenido lo requiera.</a:t>
            </a:r>
            <a:endParaRPr/>
          </a:p>
          <a:p>
            <a:pPr indent="0" lvl="0" marL="0" rtl="0" algn="ctr">
              <a:spcBef>
                <a:spcPts val="800"/>
              </a:spcBef>
              <a:spcAft>
                <a:spcPts val="0"/>
              </a:spcAft>
              <a:buNone/>
            </a:pPr>
            <a:r>
              <a:rPr lang="es-AR"/>
              <a:t>Ejemplos típicos: &lt;span&gt;, &lt;a&gt;, &lt;img&gt;.</a:t>
            </a:r>
            <a:endParaRPr/>
          </a:p>
          <a:p>
            <a:pPr indent="0" lvl="0" marL="0" rtl="0" algn="ctr">
              <a:spcBef>
                <a:spcPts val="80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40"/>
          <p:cNvSpPr txBox="1"/>
          <p:nvPr>
            <p:ph type="ctrTitle"/>
          </p:nvPr>
        </p:nvSpPr>
        <p:spPr>
          <a:xfrm>
            <a:off x="1098836" y="110206"/>
            <a:ext cx="6858000" cy="129182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Display</a:t>
            </a:r>
            <a:endParaRPr/>
          </a:p>
        </p:txBody>
      </p:sp>
      <p:sp>
        <p:nvSpPr>
          <p:cNvPr id="662" name="Google Shape;662;p40"/>
          <p:cNvSpPr/>
          <p:nvPr/>
        </p:nvSpPr>
        <p:spPr>
          <a:xfrm>
            <a:off x="1227667" y="1758375"/>
            <a:ext cx="6570133"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700" u="none" cap="none" strike="noStrike">
                <a:solidFill>
                  <a:schemeClr val="dk1"/>
                </a:solidFill>
                <a:latin typeface="Nunito"/>
                <a:ea typeface="Nunito"/>
                <a:cs typeface="Nunito"/>
                <a:sym typeface="Nunito"/>
              </a:rPr>
              <a:t>Inline-block</a:t>
            </a:r>
            <a:endParaRPr b="1"/>
          </a:p>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Hay una propiedad que permite tomar lo mejor de ambos grupos, llamada “inline-block”. Brinda la posibilidad tener “padding” y “margin” hacia arriba y abajo.</a:t>
            </a:r>
            <a:endParaRPr b="0" i="0" sz="1700" u="none" cap="none" strike="noStrike">
              <a:solidFill>
                <a:schemeClr val="dk1"/>
              </a:solidFill>
              <a:latin typeface="Nunito"/>
              <a:ea typeface="Nunito"/>
              <a:cs typeface="Nunito"/>
              <a:sym typeface="Nunito"/>
            </a:endParaRPr>
          </a:p>
        </p:txBody>
      </p:sp>
      <p:pic>
        <p:nvPicPr>
          <p:cNvPr id="663" name="Google Shape;663;p40"/>
          <p:cNvPicPr preferRelativeResize="0"/>
          <p:nvPr/>
        </p:nvPicPr>
        <p:blipFill rotWithShape="1">
          <a:blip r:embed="rId3">
            <a:alphaModFix/>
          </a:blip>
          <a:srcRect b="0" l="0" r="0" t="0"/>
          <a:stretch/>
        </p:blipFill>
        <p:spPr>
          <a:xfrm>
            <a:off x="3559175" y="2972858"/>
            <a:ext cx="4238625" cy="1314450"/>
          </a:xfrm>
          <a:prstGeom prst="rect">
            <a:avLst/>
          </a:prstGeom>
          <a:noFill/>
          <a:ln>
            <a:noFill/>
          </a:ln>
        </p:spPr>
      </p:pic>
      <p:sp>
        <p:nvSpPr>
          <p:cNvPr id="664" name="Google Shape;664;p40"/>
          <p:cNvSpPr/>
          <p:nvPr/>
        </p:nvSpPr>
        <p:spPr>
          <a:xfrm>
            <a:off x="389718" y="4317570"/>
            <a:ext cx="31694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Haz clic </a:t>
            </a:r>
            <a:r>
              <a:rPr b="0" i="0" lang="es-AR" sz="1400" u="sng" cap="none" strike="noStrike">
                <a:solidFill>
                  <a:srgbClr val="000000"/>
                </a:solidFill>
                <a:latin typeface="Arial"/>
                <a:ea typeface="Arial"/>
                <a:cs typeface="Arial"/>
                <a:sym typeface="Arial"/>
                <a:hlinkClick r:id="rId4">
                  <a:extLst>
                    <a:ext uri="{A12FA001-AC4F-418D-AE19-62706E023703}">
                      <ahyp:hlinkClr val="tx"/>
                    </a:ext>
                  </a:extLst>
                </a:hlinkClick>
              </a:rPr>
              <a:t>aquí </a:t>
            </a:r>
            <a:r>
              <a:rPr b="0" i="0" lang="es-AR" sz="1400" u="none" cap="none" strike="noStrike">
                <a:solidFill>
                  <a:srgbClr val="000000"/>
                </a:solidFill>
                <a:latin typeface="Arial"/>
                <a:ea typeface="Arial"/>
                <a:cs typeface="Arial"/>
                <a:sym typeface="Arial"/>
              </a:rPr>
              <a:t>para ver más ejemplos.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1"/>
          <p:cNvSpPr txBox="1"/>
          <p:nvPr>
            <p:ph type="ctrTitle"/>
          </p:nvPr>
        </p:nvSpPr>
        <p:spPr>
          <a:xfrm>
            <a:off x="1093573" y="141555"/>
            <a:ext cx="6858000" cy="138244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Tabla comparativa</a:t>
            </a:r>
            <a:endParaRPr/>
          </a:p>
        </p:txBody>
      </p:sp>
      <p:sp>
        <p:nvSpPr>
          <p:cNvPr id="670" name="Google Shape;670;p41"/>
          <p:cNvSpPr txBox="1"/>
          <p:nvPr>
            <p:ph idx="1" type="subTitle"/>
          </p:nvPr>
        </p:nvSpPr>
        <p:spPr>
          <a:xfrm>
            <a:off x="1143000" y="1581665"/>
            <a:ext cx="6858000" cy="2361564"/>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Dependiendo de si la etiqueta de HTML es </a:t>
            </a:r>
            <a:r>
              <a:rPr b="1" lang="es-AR"/>
              <a:t>“de bloque”</a:t>
            </a:r>
            <a:r>
              <a:rPr lang="es-AR"/>
              <a:t> o </a:t>
            </a:r>
            <a:r>
              <a:rPr b="1" lang="es-AR"/>
              <a:t>“en línea”</a:t>
            </a:r>
            <a:r>
              <a:rPr lang="es-AR"/>
              <a:t>, algunas propiedades serán omitidas (</a:t>
            </a:r>
            <a:r>
              <a:rPr lang="es-AR" u="sng">
                <a:solidFill>
                  <a:schemeClr val="hlink"/>
                </a:solidFill>
                <a:hlinkClick r:id="rId3"/>
              </a:rPr>
              <a:t>más información</a:t>
            </a:r>
            <a:r>
              <a:rPr lang="es-AR"/>
              <a:t>).</a:t>
            </a:r>
            <a:endParaRPr/>
          </a:p>
          <a:p>
            <a:pPr indent="-361950" lvl="0" marL="457200" rtl="0" algn="ctr">
              <a:lnSpc>
                <a:spcPct val="90000"/>
              </a:lnSpc>
              <a:spcBef>
                <a:spcPts val="800"/>
              </a:spcBef>
              <a:spcAft>
                <a:spcPts val="0"/>
              </a:spcAft>
              <a:buClr>
                <a:schemeClr val="dk1"/>
              </a:buClr>
              <a:buSzPts val="1800"/>
              <a:buNone/>
            </a:pPr>
            <a:br>
              <a:rPr lang="es-AR"/>
            </a:br>
            <a:endParaRPr/>
          </a:p>
        </p:txBody>
      </p:sp>
      <p:pic>
        <p:nvPicPr>
          <p:cNvPr id="671" name="Google Shape;671;p41"/>
          <p:cNvPicPr preferRelativeResize="0"/>
          <p:nvPr/>
        </p:nvPicPr>
        <p:blipFill rotWithShape="1">
          <a:blip r:embed="rId4">
            <a:alphaModFix/>
          </a:blip>
          <a:srcRect b="0" l="0" r="0" t="0"/>
          <a:stretch/>
        </p:blipFill>
        <p:spPr>
          <a:xfrm>
            <a:off x="1337204" y="2380262"/>
            <a:ext cx="6274329" cy="184619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2"/>
          <p:cNvSpPr/>
          <p:nvPr/>
        </p:nvSpPr>
        <p:spPr>
          <a:xfrm>
            <a:off x="1227666" y="255085"/>
            <a:ext cx="5698067"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Quitar</a:t>
            </a:r>
            <a:r>
              <a:rPr b="1" i="0" lang="es-AR" sz="1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un elemento</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677" name="Google Shape;677;p42"/>
          <p:cNvSpPr/>
          <p:nvPr/>
        </p:nvSpPr>
        <p:spPr>
          <a:xfrm>
            <a:off x="1227666" y="1643618"/>
            <a:ext cx="5977467" cy="877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El display tiene también un valor para quitar un elemento del layout  display: none;  lo oculta, y además lo quita (no ocupa su lugar).</a:t>
            </a:r>
            <a:r>
              <a:rPr b="0" i="0" lang="es-A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678" name="Google Shape;678;p42"/>
          <p:cNvPicPr preferRelativeResize="0"/>
          <p:nvPr/>
        </p:nvPicPr>
        <p:blipFill rotWithShape="1">
          <a:blip r:embed="rId3">
            <a:alphaModFix/>
          </a:blip>
          <a:srcRect b="0" l="0" r="0" t="0"/>
          <a:stretch/>
        </p:blipFill>
        <p:spPr>
          <a:xfrm>
            <a:off x="1381125" y="3071813"/>
            <a:ext cx="6381750" cy="12858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43"/>
          <p:cNvSpPr txBox="1"/>
          <p:nvPr>
            <p:ph type="ctrTitle"/>
          </p:nvPr>
        </p:nvSpPr>
        <p:spPr>
          <a:xfrm>
            <a:off x="1126524" y="378940"/>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Posiciones</a:t>
            </a:r>
            <a:endParaRPr/>
          </a:p>
        </p:txBody>
      </p:sp>
      <p:sp>
        <p:nvSpPr>
          <p:cNvPr id="684" name="Google Shape;684;p43"/>
          <p:cNvSpPr txBox="1"/>
          <p:nvPr>
            <p:ph idx="1" type="subTitle"/>
          </p:nvPr>
        </p:nvSpPr>
        <p:spPr>
          <a:xfrm>
            <a:off x="355600" y="1499287"/>
            <a:ext cx="7645400" cy="1447114"/>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SzPts val="1800"/>
              <a:buNone/>
            </a:pPr>
            <a:r>
              <a:rPr lang="es-AR"/>
              <a:t>Hasta ahora, usamos los elementos HTML según su posicionamiento por default. Es decir, si son de tipo </a:t>
            </a:r>
            <a:r>
              <a:rPr b="1" lang="es-AR"/>
              <a:t>block</a:t>
            </a:r>
            <a:r>
              <a:rPr lang="es-AR"/>
              <a:t>, se ubicarán uno debajo del otro y, si son de tipo </a:t>
            </a:r>
            <a:r>
              <a:rPr b="1" lang="es-AR"/>
              <a:t>inline</a:t>
            </a:r>
            <a:r>
              <a:rPr lang="es-AR"/>
              <a:t>, se posicionarán de izquierda a derecha.</a:t>
            </a:r>
            <a:br>
              <a:rPr lang="es-AR"/>
            </a:br>
            <a:endParaRPr/>
          </a:p>
        </p:txBody>
      </p:sp>
      <p:sp>
        <p:nvSpPr>
          <p:cNvPr id="685" name="Google Shape;685;p43"/>
          <p:cNvSpPr txBox="1"/>
          <p:nvPr/>
        </p:nvSpPr>
        <p:spPr>
          <a:xfrm>
            <a:off x="1151467" y="2701553"/>
            <a:ext cx="6858000" cy="2122667"/>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marR="0" rtl="0" algn="ctr">
              <a:lnSpc>
                <a:spcPct val="90000"/>
              </a:lnSpc>
              <a:spcBef>
                <a:spcPts val="800"/>
              </a:spcBef>
              <a:spcAft>
                <a:spcPts val="0"/>
              </a:spcAft>
              <a:buClr>
                <a:schemeClr val="dk1"/>
              </a:buClr>
              <a:buSzPct val="142857"/>
              <a:buFont typeface="Arial"/>
              <a:buNone/>
            </a:pPr>
            <a:r>
              <a:rPr b="1" i="0" lang="es-AR" sz="1800" u="none" cap="none" strike="noStrike">
                <a:solidFill>
                  <a:schemeClr val="dk1"/>
                </a:solidFill>
                <a:latin typeface="Nunito"/>
                <a:ea typeface="Nunito"/>
                <a:cs typeface="Nunito"/>
                <a:sym typeface="Nunito"/>
              </a:rPr>
              <a:t>Valores de la propiedad Position</a:t>
            </a:r>
            <a:endParaRPr/>
          </a:p>
          <a:p>
            <a:pPr indent="-361950" lvl="0" marL="457200" marR="0" rtl="0" algn="ctr">
              <a:lnSpc>
                <a:spcPct val="90000"/>
              </a:lnSpc>
              <a:spcBef>
                <a:spcPts val="800"/>
              </a:spcBef>
              <a:spcAft>
                <a:spcPts val="0"/>
              </a:spcAft>
              <a:buClr>
                <a:schemeClr val="dk1"/>
              </a:buClr>
              <a:buSzPct val="142857"/>
              <a:buFont typeface="Arial"/>
              <a:buNone/>
            </a:pPr>
            <a:r>
              <a:rPr b="0" i="0" lang="es-AR" sz="1800" u="none" cap="none" strike="noStrike">
                <a:solidFill>
                  <a:schemeClr val="dk1"/>
                </a:solidFill>
                <a:latin typeface="Nunito"/>
                <a:ea typeface="Nunito"/>
                <a:cs typeface="Nunito"/>
                <a:sym typeface="Nunito"/>
              </a:rPr>
              <a:t>Hay 4 valores posibles para la propiedad Position:</a:t>
            </a:r>
            <a:endParaRPr/>
          </a:p>
          <a:p>
            <a:pPr indent="-361950" lvl="0" marL="457200" marR="0" rtl="0" algn="l">
              <a:lnSpc>
                <a:spcPct val="90000"/>
              </a:lnSpc>
              <a:spcBef>
                <a:spcPts val="800"/>
              </a:spcBef>
              <a:spcAft>
                <a:spcPts val="0"/>
              </a:spcAft>
              <a:buClr>
                <a:schemeClr val="dk1"/>
              </a:buClr>
              <a:buSzPct val="142857"/>
              <a:buFont typeface="Arial"/>
              <a:buChar char="•"/>
            </a:pPr>
            <a:r>
              <a:rPr b="1" i="0" lang="es-AR" sz="1800" u="none" cap="none" strike="noStrike">
                <a:solidFill>
                  <a:schemeClr val="dk1"/>
                </a:solidFill>
                <a:latin typeface="Nunito"/>
                <a:ea typeface="Nunito"/>
                <a:cs typeface="Nunito"/>
                <a:sym typeface="Nunito"/>
              </a:rPr>
              <a:t>Static:</a:t>
            </a:r>
            <a:r>
              <a:rPr b="0" i="0" lang="es-AR" sz="1800" u="none" cap="none" strike="noStrike">
                <a:solidFill>
                  <a:schemeClr val="dk1"/>
                </a:solidFill>
                <a:latin typeface="Nunito"/>
                <a:ea typeface="Nunito"/>
                <a:cs typeface="Nunito"/>
                <a:sym typeface="Nunito"/>
              </a:rPr>
              <a:t> es el valor por default de todos los elementos HTML. Técnicamente, si un elemento tiene position: static no estaría posicionado ya que ocupará su posición por defecto.</a:t>
            </a:r>
            <a:endParaRPr/>
          </a:p>
          <a:p>
            <a:pPr indent="-361950" lvl="0" marL="457200" marR="0" rtl="0" algn="l">
              <a:lnSpc>
                <a:spcPct val="90000"/>
              </a:lnSpc>
              <a:spcBef>
                <a:spcPts val="800"/>
              </a:spcBef>
              <a:spcAft>
                <a:spcPts val="0"/>
              </a:spcAft>
              <a:buClr>
                <a:schemeClr val="dk1"/>
              </a:buClr>
              <a:buSzPct val="142857"/>
              <a:buFont typeface="Arial"/>
              <a:buChar char="•"/>
            </a:pPr>
            <a:r>
              <a:rPr b="1" i="0" lang="es-AR" sz="1800" u="none" cap="none" strike="noStrike">
                <a:solidFill>
                  <a:schemeClr val="dk1"/>
                </a:solidFill>
                <a:latin typeface="Nunito"/>
                <a:ea typeface="Nunito"/>
                <a:cs typeface="Nunito"/>
                <a:sym typeface="Nunito"/>
              </a:rPr>
              <a:t>Relative:</a:t>
            </a:r>
            <a:r>
              <a:rPr b="0" i="0" lang="es-AR" sz="1800" u="none" cap="none" strike="noStrike">
                <a:solidFill>
                  <a:schemeClr val="dk1"/>
                </a:solidFill>
                <a:latin typeface="Nunito"/>
                <a:ea typeface="Nunito"/>
                <a:cs typeface="Nunito"/>
                <a:sym typeface="Nunito"/>
              </a:rPr>
              <a:t> La propiedad position: relative nos permite mover el elemento en relación a su ubicación dada por default. Este valor va acompañado de las propiedades left o right que indican cuánto queremos moverlo hacia los costados y top o bottom para moverlo hacia arriba o hacia abajo.</a:t>
            </a:r>
            <a:endParaRPr/>
          </a:p>
          <a:p>
            <a:pPr indent="-361950" lvl="0" marL="457200" marR="0" rtl="0" algn="ctr">
              <a:lnSpc>
                <a:spcPct val="90000"/>
              </a:lnSpc>
              <a:spcBef>
                <a:spcPts val="800"/>
              </a:spcBef>
              <a:spcAft>
                <a:spcPts val="0"/>
              </a:spcAft>
              <a:buClr>
                <a:schemeClr val="dk1"/>
              </a:buClr>
              <a:buSzPct val="142857"/>
              <a:buFont typeface="Arial"/>
              <a:buNone/>
            </a:pPr>
            <a:br>
              <a:rPr b="0" i="0" lang="es-AR"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3">
            <a:alphaModFix/>
          </a:blip>
          <a:srcRect b="0" l="0" r="0" t="0"/>
          <a:stretch/>
        </p:blipFill>
        <p:spPr>
          <a:xfrm>
            <a:off x="347663" y="623888"/>
            <a:ext cx="8448675" cy="38957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22"/>
          <p:cNvSpPr txBox="1"/>
          <p:nvPr>
            <p:ph type="ctrTitle"/>
          </p:nvPr>
        </p:nvSpPr>
        <p:spPr>
          <a:xfrm>
            <a:off x="752159" y="435918"/>
            <a:ext cx="7465541" cy="96019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Precedencia de declaraciones</a:t>
            </a:r>
            <a:endParaRPr/>
          </a:p>
        </p:txBody>
      </p:sp>
      <p:sp>
        <p:nvSpPr>
          <p:cNvPr id="696" name="Google Shape;696;p122"/>
          <p:cNvSpPr txBox="1"/>
          <p:nvPr>
            <p:ph idx="1" type="subTitle"/>
          </p:nvPr>
        </p:nvSpPr>
        <p:spPr>
          <a:xfrm>
            <a:off x="1004330" y="1623745"/>
            <a:ext cx="6344737" cy="3134522"/>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AR"/>
              <a:t>Al aplicar esta propiedad, puedes usar cuatro propiedades para posicionar los elementos, y debes darles un valor numérico. </a:t>
            </a:r>
            <a:endParaRPr/>
          </a:p>
          <a:p>
            <a:pPr indent="-361950" lvl="0" marL="457200" rtl="0" algn="ctr">
              <a:lnSpc>
                <a:spcPct val="90000"/>
              </a:lnSpc>
              <a:spcBef>
                <a:spcPts val="800"/>
              </a:spcBef>
              <a:spcAft>
                <a:spcPts val="0"/>
              </a:spcAft>
              <a:buClr>
                <a:schemeClr val="dk1"/>
              </a:buClr>
              <a:buSzPct val="117647"/>
              <a:buNone/>
            </a:pPr>
            <a:r>
              <a:rPr lang="es-AR"/>
              <a:t> Ellas son:</a:t>
            </a:r>
            <a:endParaRPr/>
          </a:p>
          <a:p>
            <a:pPr indent="-361950" lvl="0" marL="457200" rtl="0" algn="l">
              <a:lnSpc>
                <a:spcPct val="90000"/>
              </a:lnSpc>
              <a:spcBef>
                <a:spcPts val="800"/>
              </a:spcBef>
              <a:spcAft>
                <a:spcPts val="0"/>
              </a:spcAft>
              <a:buSzPct val="117647"/>
              <a:buFont typeface="Arial"/>
              <a:buChar char="•"/>
            </a:pPr>
            <a:br>
              <a:rPr lang="es-AR"/>
            </a:br>
            <a:r>
              <a:rPr b="1" i="1" lang="es-AR"/>
              <a:t>top:</a:t>
            </a:r>
            <a:r>
              <a:rPr lang="es-AR"/>
              <a:t> calcula desde el borde superior (ej:  top: 100px ).</a:t>
            </a:r>
            <a:endParaRPr/>
          </a:p>
          <a:p>
            <a:pPr indent="-361950" lvl="0" marL="457200" rtl="0" algn="l">
              <a:lnSpc>
                <a:spcPct val="90000"/>
              </a:lnSpc>
              <a:spcBef>
                <a:spcPts val="800"/>
              </a:spcBef>
              <a:spcAft>
                <a:spcPts val="0"/>
              </a:spcAft>
              <a:buSzPct val="117647"/>
              <a:buFont typeface="Arial"/>
              <a:buChar char="•"/>
            </a:pPr>
            <a:br>
              <a:rPr lang="es-AR"/>
            </a:br>
            <a:r>
              <a:rPr b="1" i="1" lang="es-AR"/>
              <a:t>right:</a:t>
            </a:r>
            <a:r>
              <a:rPr lang="es-AR"/>
              <a:t> calcula desde el borde derecho (ej:  right: 50px).</a:t>
            </a:r>
            <a:endParaRPr/>
          </a:p>
          <a:p>
            <a:pPr indent="-361950" lvl="0" marL="457200" rtl="0" algn="l">
              <a:lnSpc>
                <a:spcPct val="90000"/>
              </a:lnSpc>
              <a:spcBef>
                <a:spcPts val="800"/>
              </a:spcBef>
              <a:spcAft>
                <a:spcPts val="0"/>
              </a:spcAft>
              <a:buSzPct val="117647"/>
              <a:buFont typeface="Arial"/>
              <a:buChar char="•"/>
            </a:pPr>
            <a:br>
              <a:rPr lang="es-AR"/>
            </a:br>
            <a:r>
              <a:rPr b="1" i="1" lang="es-AR"/>
              <a:t>bottom:</a:t>
            </a:r>
            <a:r>
              <a:rPr lang="es-AR"/>
              <a:t> calcula desde el borde inferior (ej: bottom: 100px ).</a:t>
            </a:r>
            <a:endParaRPr/>
          </a:p>
          <a:p>
            <a:pPr indent="-361950" lvl="0" marL="457200" rtl="0" algn="l">
              <a:lnSpc>
                <a:spcPct val="90000"/>
              </a:lnSpc>
              <a:spcBef>
                <a:spcPts val="800"/>
              </a:spcBef>
              <a:spcAft>
                <a:spcPts val="0"/>
              </a:spcAft>
              <a:buSzPct val="117647"/>
              <a:buFont typeface="Arial"/>
              <a:buChar char="•"/>
            </a:pPr>
            <a:br>
              <a:rPr lang="es-AR"/>
            </a:br>
            <a:r>
              <a:rPr b="1" i="1" lang="es-AR"/>
              <a:t>left:</a:t>
            </a:r>
            <a:r>
              <a:rPr lang="es-AR"/>
              <a:t> calcula desde el borde izquierdo (ej: left: 50%).</a:t>
            </a:r>
            <a:endParaRPr/>
          </a:p>
          <a:p>
            <a:pPr indent="-361950" lvl="0" marL="457200" rtl="0" algn="ctr">
              <a:lnSpc>
                <a:spcPct val="90000"/>
              </a:lnSpc>
              <a:spcBef>
                <a:spcPts val="800"/>
              </a:spcBef>
              <a:spcAft>
                <a:spcPts val="0"/>
              </a:spcAft>
              <a:buClr>
                <a:schemeClr val="dk1"/>
              </a:buClr>
              <a:buSzPct val="117647"/>
              <a:buNone/>
            </a:pPr>
            <a:br>
              <a:rPr lang="es-AR"/>
            </a:br>
            <a:br>
              <a:rPr lang="es-AR"/>
            </a:b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9"/>
          <p:cNvSpPr txBox="1"/>
          <p:nvPr>
            <p:ph type="ctrTitle"/>
          </p:nvPr>
        </p:nvSpPr>
        <p:spPr>
          <a:xfrm>
            <a:off x="1149562" y="771156"/>
            <a:ext cx="6392100" cy="4581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sz="2800"/>
              <a:t>Conceptos previos</a:t>
            </a:r>
            <a:endParaRPr sz="2800"/>
          </a:p>
        </p:txBody>
      </p:sp>
      <p:sp>
        <p:nvSpPr>
          <p:cNvPr id="236" name="Google Shape;236;p9"/>
          <p:cNvSpPr txBox="1"/>
          <p:nvPr>
            <p:ph idx="1" type="subTitle"/>
          </p:nvPr>
        </p:nvSpPr>
        <p:spPr>
          <a:xfrm>
            <a:off x="1235676" y="1399101"/>
            <a:ext cx="6993924" cy="3139948"/>
          </a:xfrm>
          <a:prstGeom prst="rect">
            <a:avLst/>
          </a:prstGeom>
          <a:noFill/>
          <a:ln>
            <a:noFill/>
          </a:ln>
        </p:spPr>
        <p:txBody>
          <a:bodyPr anchorCtr="0" anchor="t" bIns="34275" lIns="68575" spcFirstLastPara="1" rIns="68575" wrap="square" tIns="34275">
            <a:normAutofit lnSpcReduction="10000"/>
          </a:bodyPr>
          <a:lstStyle/>
          <a:p>
            <a:pPr indent="0" lvl="0" marL="0" marR="0" rtl="0" algn="l">
              <a:lnSpc>
                <a:spcPct val="100000"/>
              </a:lnSpc>
              <a:spcBef>
                <a:spcPts val="600"/>
              </a:spcBef>
              <a:spcAft>
                <a:spcPts val="0"/>
              </a:spcAft>
              <a:buSzPts val="1800"/>
              <a:buNone/>
            </a:pPr>
            <a:r>
              <a:rPr lang="es-AR"/>
              <a:t>Sabemos que existen tres maneras de aplicar CSS a un documento HTML: </a:t>
            </a:r>
            <a:endParaRPr/>
          </a:p>
          <a:p>
            <a:pPr indent="-342900" lvl="0" marL="457200" marR="0" rtl="0" algn="l">
              <a:lnSpc>
                <a:spcPct val="100000"/>
              </a:lnSpc>
              <a:spcBef>
                <a:spcPts val="600"/>
              </a:spcBef>
              <a:spcAft>
                <a:spcPts val="0"/>
              </a:spcAft>
              <a:buSzPts val="1800"/>
              <a:buChar char="●"/>
            </a:pPr>
            <a:r>
              <a:rPr lang="es-AR"/>
              <a:t>Hacerlo sobre la etiqueta con el atributo style="" </a:t>
            </a:r>
            <a:endParaRPr/>
          </a:p>
          <a:p>
            <a:pPr indent="-342900" lvl="0" marL="457200" marR="0" rtl="0" algn="l">
              <a:lnSpc>
                <a:spcPct val="100000"/>
              </a:lnSpc>
              <a:spcBef>
                <a:spcPts val="0"/>
              </a:spcBef>
              <a:spcAft>
                <a:spcPts val="0"/>
              </a:spcAft>
              <a:buSzPts val="1800"/>
              <a:buChar char="●"/>
            </a:pPr>
            <a:r>
              <a:rPr lang="es-AR"/>
              <a:t>En el head, insertar la etiqueta &lt;style&gt; </a:t>
            </a:r>
            <a:endParaRPr/>
          </a:p>
          <a:p>
            <a:pPr indent="-342900" lvl="0" marL="457200" marR="0" rtl="0" algn="l">
              <a:lnSpc>
                <a:spcPct val="100000"/>
              </a:lnSpc>
              <a:spcBef>
                <a:spcPts val="0"/>
              </a:spcBef>
              <a:spcAft>
                <a:spcPts val="0"/>
              </a:spcAft>
              <a:buSzPts val="1800"/>
              <a:buChar char="●"/>
            </a:pPr>
            <a:r>
              <a:rPr lang="es-AR"/>
              <a:t>Buscar un archivo externo con un &lt;link /&gt; </a:t>
            </a:r>
            <a:br>
              <a:rPr lang="es-AR"/>
            </a:br>
            <a:r>
              <a:rPr lang="es-AR"/>
              <a:t>(Es de las etiquetas que se cierran solas. Requiere el="stylesheet" para funcionar. Además un href="" con la ruta al archivo.)</a:t>
            </a:r>
            <a:endParaRPr/>
          </a:p>
          <a:p>
            <a:pPr indent="0" lvl="0" marL="0" marR="0" rtl="0" algn="l">
              <a:lnSpc>
                <a:spcPct val="100000"/>
              </a:lnSpc>
              <a:spcBef>
                <a:spcPts val="600"/>
              </a:spcBef>
              <a:spcAft>
                <a:spcPts val="0"/>
              </a:spcAft>
              <a:buSzPts val="1800"/>
              <a:buNone/>
            </a:pPr>
            <a:br>
              <a:rPr lang="es-AR"/>
            </a:br>
            <a:br>
              <a:rPr lang="es-AR"/>
            </a:br>
            <a:endParaRPr b="1">
              <a:solidFill>
                <a:srgbClr val="2466AD"/>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47"/>
          <p:cNvPicPr preferRelativeResize="0"/>
          <p:nvPr/>
        </p:nvPicPr>
        <p:blipFill rotWithShape="1">
          <a:blip r:embed="rId3">
            <a:alphaModFix/>
          </a:blip>
          <a:srcRect b="0" l="0" r="0" t="0"/>
          <a:stretch/>
        </p:blipFill>
        <p:spPr>
          <a:xfrm>
            <a:off x="643468" y="548931"/>
            <a:ext cx="7797800" cy="370821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48"/>
          <p:cNvPicPr preferRelativeResize="0"/>
          <p:nvPr/>
        </p:nvPicPr>
        <p:blipFill rotWithShape="1">
          <a:blip r:embed="rId3">
            <a:alphaModFix/>
          </a:blip>
          <a:srcRect b="0" l="0" r="0" t="0"/>
          <a:stretch/>
        </p:blipFill>
        <p:spPr>
          <a:xfrm>
            <a:off x="749830" y="668067"/>
            <a:ext cx="7818437" cy="377005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Reset</a:t>
            </a:r>
            <a:endParaRPr/>
          </a:p>
        </p:txBody>
      </p:sp>
      <p:sp>
        <p:nvSpPr>
          <p:cNvPr id="712" name="Google Shape;712;p4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13" name="Google Shape;713;p49"/>
          <p:cNvPicPr preferRelativeResize="0"/>
          <p:nvPr/>
        </p:nvPicPr>
        <p:blipFill rotWithShape="1">
          <a:blip r:embed="rId3">
            <a:alphaModFix/>
          </a:blip>
          <a:srcRect b="0" l="0" r="0" t="0"/>
          <a:stretch/>
        </p:blipFill>
        <p:spPr>
          <a:xfrm>
            <a:off x="482600" y="787400"/>
            <a:ext cx="8196739" cy="356129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50"/>
          <p:cNvSpPr txBox="1"/>
          <p:nvPr>
            <p:ph type="ctrTitle"/>
          </p:nvPr>
        </p:nvSpPr>
        <p:spPr>
          <a:xfrm>
            <a:off x="1101811" y="518983"/>
            <a:ext cx="6858000" cy="7295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Fixed</a:t>
            </a:r>
            <a:endParaRPr/>
          </a:p>
        </p:txBody>
      </p:sp>
      <p:sp>
        <p:nvSpPr>
          <p:cNvPr id="719" name="Google Shape;719;p50"/>
          <p:cNvSpPr txBox="1"/>
          <p:nvPr>
            <p:ph idx="1" type="subTitle"/>
          </p:nvPr>
        </p:nvSpPr>
        <p:spPr>
          <a:xfrm>
            <a:off x="1143000" y="1696995"/>
            <a:ext cx="6858000" cy="2246234"/>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SzPts val="2118"/>
              <a:buNone/>
            </a:pPr>
            <a:r>
              <a:rPr lang="es-AR"/>
              <a:t>Esta posición es similar a la absoluta, con la </a:t>
            </a:r>
            <a:r>
              <a:rPr b="1" lang="es-AR"/>
              <a:t>excepción</a:t>
            </a:r>
            <a:r>
              <a:rPr lang="es-AR"/>
              <a:t> de que el elemento contenedor es el </a:t>
            </a:r>
            <a:r>
              <a:rPr b="1" lang="es-AR"/>
              <a:t>“viewport”</a:t>
            </a:r>
            <a:r>
              <a:rPr lang="es-AR"/>
              <a:t>, es decir, la ventana del navegador. </a:t>
            </a:r>
            <a:br>
              <a:rPr lang="es-AR"/>
            </a:br>
            <a:br>
              <a:rPr lang="es-AR"/>
            </a:br>
            <a:r>
              <a:rPr lang="es-AR"/>
              <a:t>Puede ser usada para crear elementos que floten, y que queden en la misma posición aunque se haga scroll. :</a:t>
            </a:r>
            <a:endParaRPr/>
          </a:p>
          <a:p>
            <a:pPr indent="-361950" lvl="0" marL="457200" rtl="0" algn="ctr">
              <a:lnSpc>
                <a:spcPct val="90000"/>
              </a:lnSpc>
              <a:spcBef>
                <a:spcPts val="800"/>
              </a:spcBef>
              <a:spcAft>
                <a:spcPts val="0"/>
              </a:spcAft>
              <a:buClr>
                <a:schemeClr val="dk1"/>
              </a:buClr>
              <a:buSzPts val="2118"/>
              <a:buNone/>
            </a:pPr>
            <a:br>
              <a:rPr lang="es-AR"/>
            </a:b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51"/>
          <p:cNvPicPr preferRelativeResize="0"/>
          <p:nvPr/>
        </p:nvPicPr>
        <p:blipFill rotWithShape="1">
          <a:blip r:embed="rId3">
            <a:alphaModFix/>
          </a:blip>
          <a:srcRect b="0" l="0" r="0" t="0"/>
          <a:stretch/>
        </p:blipFill>
        <p:spPr>
          <a:xfrm>
            <a:off x="661458" y="839717"/>
            <a:ext cx="3356461" cy="3868208"/>
          </a:xfrm>
          <a:prstGeom prst="rect">
            <a:avLst/>
          </a:prstGeom>
          <a:noFill/>
          <a:ln>
            <a:noFill/>
          </a:ln>
        </p:spPr>
      </p:pic>
      <p:pic>
        <p:nvPicPr>
          <p:cNvPr descr="https://lh6.googleusercontent.com/yPkVPLM7IxazX9zgfMa-mcJhON9oR4l8A4UkLQSDobb_etIGBDfJp0wUXOPYlto-nHBgbSvRa0OkomASLOf9xmwbYSbDMl0jEmjHqpqVBtwcsNyfgc4AFTtJxupKB8xfRx7EXK1ejRyI4UzU8cmEfjqOK1kpdQCkzPKBX4kRlWoMZfNDqqWV-nUqjEdb" id="725" name="Google Shape;725;p51"/>
          <p:cNvPicPr preferRelativeResize="0"/>
          <p:nvPr/>
        </p:nvPicPr>
        <p:blipFill rotWithShape="1">
          <a:blip r:embed="rId4">
            <a:alphaModFix/>
          </a:blip>
          <a:srcRect b="0" l="0" r="0" t="0"/>
          <a:stretch/>
        </p:blipFill>
        <p:spPr>
          <a:xfrm>
            <a:off x="4752975" y="1137178"/>
            <a:ext cx="3543300" cy="257175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2"/>
          <p:cNvSpPr txBox="1"/>
          <p:nvPr>
            <p:ph type="ctrTitle"/>
          </p:nvPr>
        </p:nvSpPr>
        <p:spPr>
          <a:xfrm>
            <a:off x="1083733" y="569008"/>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Sticky</a:t>
            </a:r>
            <a:br>
              <a:rPr b="0" lang="es-AR"/>
            </a:br>
            <a:br>
              <a:rPr lang="es-AR"/>
            </a:br>
            <a:endParaRPr/>
          </a:p>
        </p:txBody>
      </p:sp>
      <p:sp>
        <p:nvSpPr>
          <p:cNvPr id="731" name="Google Shape;731;p52"/>
          <p:cNvSpPr txBox="1"/>
          <p:nvPr>
            <p:ph idx="1" type="subTitle"/>
          </p:nvPr>
        </p:nvSpPr>
        <p:spPr>
          <a:xfrm>
            <a:off x="1151467" y="1444368"/>
            <a:ext cx="6858000" cy="2281881"/>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SzPts val="1946"/>
              <a:buNone/>
            </a:pPr>
            <a:r>
              <a:rPr lang="es-AR"/>
              <a:t>El elemento es posicionado en el “flow” natural del documento, podría decirse que es un valor que </a:t>
            </a:r>
            <a:r>
              <a:rPr b="1" lang="es-AR"/>
              <a:t>funciona de forma híbrida, es decir, como “relative” y también “fixed”.</a:t>
            </a:r>
            <a:r>
              <a:rPr lang="es-AR"/>
              <a:t> </a:t>
            </a:r>
            <a:br>
              <a:rPr lang="es-AR"/>
            </a:br>
            <a:br>
              <a:rPr lang="es-AR"/>
            </a:br>
            <a:r>
              <a:rPr lang="es-AR"/>
              <a:t>Esto es, cuando llega el “viewport” (la ventana del navegador) hasta donde se encuentra, se “pegará” sobre el borde superior.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53"/>
          <p:cNvPicPr preferRelativeResize="0"/>
          <p:nvPr/>
        </p:nvPicPr>
        <p:blipFill rotWithShape="1">
          <a:blip r:embed="rId3">
            <a:alphaModFix/>
          </a:blip>
          <a:srcRect b="0" l="0" r="0" t="0"/>
          <a:stretch/>
        </p:blipFill>
        <p:spPr>
          <a:xfrm>
            <a:off x="713846" y="157163"/>
            <a:ext cx="4295775" cy="4829175"/>
          </a:xfrm>
          <a:prstGeom prst="rect">
            <a:avLst/>
          </a:prstGeom>
          <a:noFill/>
          <a:ln>
            <a:noFill/>
          </a:ln>
        </p:spPr>
      </p:pic>
      <p:pic>
        <p:nvPicPr>
          <p:cNvPr descr="https://lh4.googleusercontent.com/Yph5-Y5yQ4TBS3go2ssdLp2DRDNgJnvIQpKmwH7YZKF1AevsaSwHg6KmNcEdZR-cALlq8S8wTxFVTqbn87J11UTBuwt4IDXj_fWhj1aBRMUPSYlQpcDLncQAX73sYiVYiPU42uN9N0E1I0y99tzH22GXxLDUprFLRcojoENOxI38nyQrGX6b2vGU-9d_" id="737" name="Google Shape;737;p53"/>
          <p:cNvPicPr preferRelativeResize="0"/>
          <p:nvPr/>
        </p:nvPicPr>
        <p:blipFill rotWithShape="1">
          <a:blip r:embed="rId4">
            <a:alphaModFix/>
          </a:blip>
          <a:srcRect b="0" l="0" r="0" t="0"/>
          <a:stretch/>
        </p:blipFill>
        <p:spPr>
          <a:xfrm>
            <a:off x="5362575" y="1196446"/>
            <a:ext cx="3543300" cy="257175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4"/>
          <p:cNvSpPr txBox="1"/>
          <p:nvPr>
            <p:ph type="ctrTitle"/>
          </p:nvPr>
        </p:nvSpPr>
        <p:spPr>
          <a:xfrm>
            <a:off x="751702" y="287865"/>
            <a:ext cx="7556157" cy="78559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Propiedad Z- index</a:t>
            </a:r>
            <a:endParaRPr/>
          </a:p>
        </p:txBody>
      </p:sp>
      <p:sp>
        <p:nvSpPr>
          <p:cNvPr id="743" name="Google Shape;743;p54"/>
          <p:cNvSpPr txBox="1"/>
          <p:nvPr>
            <p:ph idx="1" type="subTitle"/>
          </p:nvPr>
        </p:nvSpPr>
        <p:spPr>
          <a:xfrm>
            <a:off x="2280964" y="932454"/>
            <a:ext cx="4452551"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AR"/>
              <a:t>(para el orden de superposición)</a:t>
            </a:r>
            <a:endParaRPr/>
          </a:p>
          <a:p>
            <a:pPr indent="-361950" lvl="0" marL="457200" rtl="0" algn="ctr">
              <a:lnSpc>
                <a:spcPct val="90000"/>
              </a:lnSpc>
              <a:spcBef>
                <a:spcPts val="800"/>
              </a:spcBef>
              <a:spcAft>
                <a:spcPts val="0"/>
              </a:spcAft>
              <a:buClr>
                <a:schemeClr val="dk1"/>
              </a:buClr>
              <a:buSzPts val="1800"/>
              <a:buNone/>
            </a:pPr>
            <a:br>
              <a:rPr lang="es-AR"/>
            </a:br>
            <a:endParaRPr/>
          </a:p>
        </p:txBody>
      </p:sp>
      <p:sp>
        <p:nvSpPr>
          <p:cNvPr id="744" name="Google Shape;744;p54"/>
          <p:cNvSpPr txBox="1"/>
          <p:nvPr/>
        </p:nvSpPr>
        <p:spPr>
          <a:xfrm>
            <a:off x="1032933" y="1758297"/>
            <a:ext cx="7274926" cy="1241700"/>
          </a:xfrm>
          <a:prstGeom prst="rect">
            <a:avLst/>
          </a:prstGeom>
          <a:noFill/>
          <a:ln>
            <a:noFill/>
          </a:ln>
        </p:spPr>
        <p:txBody>
          <a:bodyPr anchorCtr="0" anchor="t" bIns="34275" lIns="68575" spcFirstLastPara="1" rIns="68575" wrap="square" tIns="34275">
            <a:normAutofit fontScale="40000" lnSpcReduction="20000"/>
          </a:bodyPr>
          <a:lstStyle/>
          <a:p>
            <a:pPr indent="0" lvl="0" marL="0" marR="0" rtl="0" algn="l">
              <a:lnSpc>
                <a:spcPct val="100000"/>
              </a:lnSpc>
              <a:spcBef>
                <a:spcPts val="0"/>
              </a:spcBef>
              <a:spcAft>
                <a:spcPts val="0"/>
              </a:spcAft>
              <a:buNone/>
            </a:pPr>
            <a:r>
              <a:rPr b="0" i="0" lang="es-AR" sz="2900" u="none" cap="none" strike="noStrike">
                <a:solidFill>
                  <a:schemeClr val="dk1"/>
                </a:solidFill>
                <a:latin typeface="Nunito"/>
                <a:ea typeface="Nunito"/>
                <a:cs typeface="Nunito"/>
                <a:sym typeface="Nunito"/>
              </a:rPr>
              <a:t>El z-index entra en juego cuando dos elementos que tienen position se superponen. Esta propiedad acepta como valor un número (sin ninguna unidad, ni px, ni cm, ni nada); a valor más alto, se mostrará por encima de los demás elementos. </a:t>
            </a:r>
            <a:endParaRPr/>
          </a:p>
          <a:p>
            <a:pPr indent="0" lvl="0" marL="0" marR="0" rtl="0" algn="l">
              <a:lnSpc>
                <a:spcPct val="100000"/>
              </a:lnSpc>
              <a:spcBef>
                <a:spcPts val="0"/>
              </a:spcBef>
              <a:spcAft>
                <a:spcPts val="0"/>
              </a:spcAft>
              <a:buNone/>
            </a:pPr>
            <a:br>
              <a:rPr b="0" i="0" lang="es-AR" sz="2900" u="none" cap="none" strike="noStrike">
                <a:solidFill>
                  <a:schemeClr val="dk1"/>
                </a:solidFill>
                <a:latin typeface="Nunito"/>
                <a:ea typeface="Nunito"/>
                <a:cs typeface="Nunito"/>
                <a:sym typeface="Nunito"/>
              </a:rPr>
            </a:br>
            <a:r>
              <a:rPr b="0" i="0" lang="es-AR" sz="2900" u="none" cap="none" strike="noStrike">
                <a:solidFill>
                  <a:schemeClr val="dk1"/>
                </a:solidFill>
                <a:latin typeface="Nunito"/>
                <a:ea typeface="Nunito"/>
                <a:cs typeface="Nunito"/>
                <a:sym typeface="Nunito"/>
              </a:rPr>
              <a:t>Por defecto, todos los objetos tienen z-index:1. Si dos objetos tienen el mismo valor de z-index y se superponen, el que fue creado después en el HTML se verá encima del otro.</a:t>
            </a:r>
            <a:endParaRPr/>
          </a:p>
          <a:p>
            <a:pPr indent="0" lvl="0" marL="0" marR="0" rtl="0" algn="l">
              <a:lnSpc>
                <a:spcPct val="100000"/>
              </a:lnSpc>
              <a:spcBef>
                <a:spcPts val="0"/>
              </a:spcBef>
              <a:spcAft>
                <a:spcPts val="0"/>
              </a:spcAft>
              <a:buNone/>
            </a:pPr>
            <a:br>
              <a:rPr b="0" i="0" lang="es-AR" sz="1600" u="none" cap="none" strike="noStrike">
                <a:solidFill>
                  <a:srgbClr val="000000"/>
                </a:solidFill>
                <a:latin typeface="Arial"/>
                <a:ea typeface="Arial"/>
                <a:cs typeface="Arial"/>
                <a:sym typeface="Arial"/>
              </a:rPr>
            </a:br>
            <a:br>
              <a:rPr b="0" i="0" lang="es-AR"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pic>
        <p:nvPicPr>
          <p:cNvPr id="745" name="Google Shape;745;p54"/>
          <p:cNvPicPr preferRelativeResize="0"/>
          <p:nvPr/>
        </p:nvPicPr>
        <p:blipFill rotWithShape="1">
          <a:blip r:embed="rId3">
            <a:alphaModFix/>
          </a:blip>
          <a:srcRect b="0" l="0" r="0" t="0"/>
          <a:stretch/>
        </p:blipFill>
        <p:spPr>
          <a:xfrm>
            <a:off x="1798109" y="2796514"/>
            <a:ext cx="5195358" cy="169928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123"/>
          <p:cNvPicPr preferRelativeResize="0"/>
          <p:nvPr/>
        </p:nvPicPr>
        <p:blipFill rotWithShape="1">
          <a:blip r:embed="rId3">
            <a:alphaModFix/>
          </a:blip>
          <a:srcRect b="0" l="0" r="0" t="0"/>
          <a:stretch/>
        </p:blipFill>
        <p:spPr>
          <a:xfrm>
            <a:off x="1081088" y="71438"/>
            <a:ext cx="6981825" cy="5000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Flexbox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1"/>
          <p:cNvSpPr txBox="1"/>
          <p:nvPr>
            <p:ph type="ctrTitle"/>
          </p:nvPr>
        </p:nvSpPr>
        <p:spPr>
          <a:xfrm>
            <a:off x="1143000" y="471078"/>
            <a:ext cx="6858000" cy="10446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115000"/>
              </a:lnSpc>
              <a:spcBef>
                <a:spcPts val="0"/>
              </a:spcBef>
              <a:spcAft>
                <a:spcPts val="0"/>
              </a:spcAft>
              <a:buClr>
                <a:srgbClr val="000000"/>
              </a:buClr>
              <a:buSzPct val="97560"/>
              <a:buFont typeface="Arial"/>
              <a:buNone/>
            </a:pPr>
            <a:r>
              <a:rPr lang="es-AR"/>
              <a:t>Selección</a:t>
            </a:r>
            <a:r>
              <a:rPr lang="es-AR" sz="4000">
                <a:solidFill>
                  <a:srgbClr val="000000"/>
                </a:solidFill>
                <a:latin typeface="DM Sans"/>
                <a:ea typeface="DM Sans"/>
                <a:cs typeface="DM Sans"/>
                <a:sym typeface="DM Sans"/>
              </a:rPr>
              <a:t> </a:t>
            </a:r>
            <a:r>
              <a:rPr lang="es-AR"/>
              <a:t>de HTML mediante CSS</a:t>
            </a:r>
            <a:endParaRPr/>
          </a:p>
        </p:txBody>
      </p:sp>
      <p:sp>
        <p:nvSpPr>
          <p:cNvPr id="242" name="Google Shape;242;p11"/>
          <p:cNvSpPr txBox="1"/>
          <p:nvPr>
            <p:ph idx="1" type="subTitle"/>
          </p:nvPr>
        </p:nvSpPr>
        <p:spPr>
          <a:xfrm>
            <a:off x="823775" y="1515760"/>
            <a:ext cx="7578900" cy="4401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Tres posibilidades</a:t>
            </a:r>
            <a:endParaRPr/>
          </a:p>
        </p:txBody>
      </p:sp>
      <p:pic>
        <p:nvPicPr>
          <p:cNvPr id="243" name="Google Shape;243;p11"/>
          <p:cNvPicPr preferRelativeResize="0"/>
          <p:nvPr/>
        </p:nvPicPr>
        <p:blipFill rotWithShape="1">
          <a:blip r:embed="rId3">
            <a:alphaModFix/>
          </a:blip>
          <a:srcRect b="0" l="0" r="0" t="0"/>
          <a:stretch/>
        </p:blipFill>
        <p:spPr>
          <a:xfrm>
            <a:off x="820288" y="1955860"/>
            <a:ext cx="7585865" cy="288283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7"/>
          <p:cNvSpPr txBox="1"/>
          <p:nvPr>
            <p:ph type="ctrTitle"/>
          </p:nvPr>
        </p:nvSpPr>
        <p:spPr>
          <a:xfrm>
            <a:off x="1075266" y="799439"/>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¿Qué es flexbox?</a:t>
            </a:r>
            <a:br>
              <a:rPr b="0" lang="es-AR"/>
            </a:br>
            <a:br>
              <a:rPr lang="es-AR"/>
            </a:br>
            <a:endParaRPr/>
          </a:p>
        </p:txBody>
      </p:sp>
      <p:sp>
        <p:nvSpPr>
          <p:cNvPr id="761" name="Google Shape;761;p57"/>
          <p:cNvSpPr txBox="1"/>
          <p:nvPr>
            <p:ph idx="1" type="subTitle"/>
          </p:nvPr>
        </p:nvSpPr>
        <p:spPr>
          <a:xfrm>
            <a:off x="922867" y="1681892"/>
            <a:ext cx="7443344" cy="252077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Flexbox es un modo de diseño que nos permite crear estructuras para sitios web de una forma más fácil. Como vimos en la clase anterior, utilizando la propiedad float podíamos desplazar contenedores.</a:t>
            </a:r>
            <a:endParaRPr/>
          </a:p>
          <a:p>
            <a:pPr indent="-361950" lvl="0" marL="457200" rtl="0" algn="ctr">
              <a:lnSpc>
                <a:spcPct val="90000"/>
              </a:lnSpc>
              <a:spcBef>
                <a:spcPts val="800"/>
              </a:spcBef>
              <a:spcAft>
                <a:spcPts val="0"/>
              </a:spcAft>
              <a:buClr>
                <a:schemeClr val="dk1"/>
              </a:buClr>
              <a:buSzPts val="1800"/>
              <a:buNone/>
            </a:pPr>
            <a:br>
              <a:rPr lang="es-AR"/>
            </a:br>
            <a:r>
              <a:rPr lang="es-AR"/>
              <a:t>Con Flexbox ya no necesitarás usar float. Podrás posicionar y distribuir los elementos como tú quieras.</a:t>
            </a:r>
            <a:br>
              <a:rPr lang="es-AR"/>
            </a:b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¿Qué es flexbox?</a:t>
            </a:r>
            <a:br>
              <a:rPr b="0" lang="es-AR"/>
            </a:br>
            <a:br>
              <a:rPr lang="es-AR"/>
            </a:br>
            <a:endParaRPr/>
          </a:p>
        </p:txBody>
      </p:sp>
      <p:sp>
        <p:nvSpPr>
          <p:cNvPr id="767" name="Google Shape;767;p58"/>
          <p:cNvSpPr txBox="1"/>
          <p:nvPr>
            <p:ph idx="1" type="subTitle"/>
          </p:nvPr>
        </p:nvSpPr>
        <p:spPr>
          <a:xfrm>
            <a:off x="609600" y="1930400"/>
            <a:ext cx="8019078" cy="2902283"/>
          </a:xfrm>
          <a:prstGeom prst="rect">
            <a:avLst/>
          </a:prstGeom>
          <a:noFill/>
          <a:ln>
            <a:noFill/>
          </a:ln>
        </p:spPr>
        <p:txBody>
          <a:bodyPr anchorCtr="0" anchor="t" bIns="34275" lIns="68575" spcFirstLastPara="1" rIns="68575" wrap="square" tIns="34275">
            <a:normAutofit/>
          </a:bodyPr>
          <a:lstStyle/>
          <a:p>
            <a:pPr indent="-361950" lvl="0" marL="457200" rtl="0" algn="l">
              <a:lnSpc>
                <a:spcPct val="90000"/>
              </a:lnSpc>
              <a:spcBef>
                <a:spcPts val="800"/>
              </a:spcBef>
              <a:spcAft>
                <a:spcPts val="0"/>
              </a:spcAft>
              <a:buSzPts val="1800"/>
              <a:buFont typeface="Arial"/>
              <a:buChar char="•"/>
            </a:pPr>
            <a:r>
              <a:rPr lang="es-AR"/>
              <a:t>Es un conjunto de propiedades de CSS.</a:t>
            </a:r>
            <a:endParaRPr/>
          </a:p>
          <a:p>
            <a:pPr indent="-361950" lvl="0" marL="457200" rtl="0" algn="l">
              <a:lnSpc>
                <a:spcPct val="90000"/>
              </a:lnSpc>
              <a:spcBef>
                <a:spcPts val="800"/>
              </a:spcBef>
              <a:spcAft>
                <a:spcPts val="0"/>
              </a:spcAft>
              <a:buSzPts val="1800"/>
              <a:buFont typeface="Arial"/>
              <a:buChar char="•"/>
            </a:pPr>
            <a:r>
              <a:rPr lang="es-AR"/>
              <a:t>Se basa sobre un contenedor (padre) para ordenar a sus ítems (hijos).</a:t>
            </a:r>
            <a:endParaRPr/>
          </a:p>
          <a:p>
            <a:pPr indent="-361950" lvl="0" marL="457200" rtl="0" algn="l">
              <a:lnSpc>
                <a:spcPct val="90000"/>
              </a:lnSpc>
              <a:spcBef>
                <a:spcPts val="800"/>
              </a:spcBef>
              <a:spcAft>
                <a:spcPts val="0"/>
              </a:spcAft>
              <a:buSzPts val="1800"/>
              <a:buFont typeface="Arial"/>
              <a:buChar char="•"/>
            </a:pPr>
            <a:r>
              <a:rPr lang="es-AR"/>
              <a:t>No solo se podrá posicionar elementos vertical y horizontalmente, sino que podrás establecer cómo se distribuirán, el orden que tendrán e incluso el tamaño en proporción a otros elementos.</a:t>
            </a:r>
            <a:endParaRPr/>
          </a:p>
          <a:p>
            <a:pPr indent="-361950" lvl="0" marL="457200" rtl="0" algn="l">
              <a:lnSpc>
                <a:spcPct val="90000"/>
              </a:lnSpc>
              <a:spcBef>
                <a:spcPts val="800"/>
              </a:spcBef>
              <a:spcAft>
                <a:spcPts val="0"/>
              </a:spcAft>
              <a:buSzPts val="1800"/>
              <a:buFont typeface="Arial"/>
              <a:buChar char="•"/>
            </a:pPr>
            <a:r>
              <a:rPr lang="es-AR"/>
              <a:t>Esto es perfecto para crear diseños adaptables a dispositivos móviles (Responsive Design)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59"/>
          <p:cNvSpPr txBox="1"/>
          <p:nvPr>
            <p:ph type="ctrTitle"/>
          </p:nvPr>
        </p:nvSpPr>
        <p:spPr>
          <a:xfrm>
            <a:off x="1192427" y="502508"/>
            <a:ext cx="6858000" cy="110023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Beneficios</a:t>
            </a:r>
            <a:br>
              <a:rPr lang="es-AR"/>
            </a:br>
            <a:endParaRPr/>
          </a:p>
        </p:txBody>
      </p:sp>
      <p:sp>
        <p:nvSpPr>
          <p:cNvPr id="773" name="Google Shape;773;p59"/>
          <p:cNvSpPr txBox="1"/>
          <p:nvPr>
            <p:ph idx="1" type="subTitle"/>
          </p:nvPr>
        </p:nvSpPr>
        <p:spPr>
          <a:xfrm>
            <a:off x="1288306" y="1583267"/>
            <a:ext cx="6858000" cy="2351723"/>
          </a:xfrm>
          <a:prstGeom prst="rect">
            <a:avLst/>
          </a:prstGeom>
          <a:noFill/>
          <a:ln>
            <a:noFill/>
          </a:ln>
        </p:spPr>
        <p:txBody>
          <a:bodyPr anchorCtr="0" anchor="t" bIns="34275" lIns="68575" spcFirstLastPara="1" rIns="68575" wrap="square" tIns="34275">
            <a:normAutofit/>
          </a:bodyPr>
          <a:lstStyle/>
          <a:p>
            <a:pPr indent="-361950" lvl="0" marL="457200" rtl="0" algn="l">
              <a:lnSpc>
                <a:spcPct val="90000"/>
              </a:lnSpc>
              <a:spcBef>
                <a:spcPts val="800"/>
              </a:spcBef>
              <a:spcAft>
                <a:spcPts val="0"/>
              </a:spcAft>
              <a:buSzPts val="1800"/>
              <a:buFont typeface="Arial"/>
              <a:buChar char="•"/>
            </a:pPr>
            <a:r>
              <a:rPr lang="es-AR"/>
              <a:t>Distribuir los elementos en sentido vertical y horizontal.</a:t>
            </a:r>
            <a:endParaRPr/>
          </a:p>
          <a:p>
            <a:pPr indent="-361950" lvl="0" marL="457200" rtl="0" algn="l">
              <a:lnSpc>
                <a:spcPct val="90000"/>
              </a:lnSpc>
              <a:spcBef>
                <a:spcPts val="800"/>
              </a:spcBef>
              <a:spcAft>
                <a:spcPts val="0"/>
              </a:spcAft>
              <a:buSzPts val="1800"/>
              <a:buFont typeface="Arial"/>
              <a:buChar char="•"/>
            </a:pPr>
            <a:r>
              <a:rPr lang="es-AR"/>
              <a:t>Facilitar la adaptación del contenido en distintos dispositivos</a:t>
            </a:r>
            <a:endParaRPr/>
          </a:p>
          <a:p>
            <a:pPr indent="-361950" lvl="0" marL="457200" rtl="0" algn="l">
              <a:lnSpc>
                <a:spcPct val="90000"/>
              </a:lnSpc>
              <a:spcBef>
                <a:spcPts val="800"/>
              </a:spcBef>
              <a:spcAft>
                <a:spcPts val="0"/>
              </a:spcAft>
              <a:buSzPts val="1800"/>
              <a:buFont typeface="Arial"/>
              <a:buChar char="•"/>
            </a:pPr>
            <a:r>
              <a:rPr lang="es-AR"/>
              <a:t>Redefinir el sentido del flujo de los elementos (hacia arriba, hacia abajo, hacia la izquierda o hacia la derecha).</a:t>
            </a:r>
            <a:endParaRPr/>
          </a:p>
          <a:p>
            <a:pPr indent="-361950" lvl="0" marL="457200" rtl="0" algn="l">
              <a:lnSpc>
                <a:spcPct val="90000"/>
              </a:lnSpc>
              <a:spcBef>
                <a:spcPts val="800"/>
              </a:spcBef>
              <a:spcAft>
                <a:spcPts val="0"/>
              </a:spcAft>
              <a:buSzPts val="1800"/>
              <a:buFont typeface="Arial"/>
              <a:buChar char="•"/>
            </a:pPr>
            <a:r>
              <a:rPr lang="es-AR"/>
              <a:t>Alinear los elementos respecto al padre o respecto a sus hermanos.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0"/>
          <p:cNvSpPr txBox="1"/>
          <p:nvPr>
            <p:ph type="ctrTitle"/>
          </p:nvPr>
        </p:nvSpPr>
        <p:spPr>
          <a:xfrm>
            <a:off x="1118973" y="0"/>
            <a:ext cx="6858000" cy="90252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Algo de historia</a:t>
            </a:r>
            <a:endParaRPr/>
          </a:p>
        </p:txBody>
      </p:sp>
      <p:sp>
        <p:nvSpPr>
          <p:cNvPr id="779" name="Google Shape;779;p60"/>
          <p:cNvSpPr/>
          <p:nvPr/>
        </p:nvSpPr>
        <p:spPr>
          <a:xfrm>
            <a:off x="338666" y="864685"/>
            <a:ext cx="8627533"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Antes se usaban mucho las tablas</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6.googleusercontent.com/B9AQ7xh84uX7MoW03SikL2oJoMNEu_dxmIk3XoiXJvbXNr-lYKSNyvh88zAU-QFcbpRkHDweBsb_rKYI5tvmMtjCAhkakIWQNOYNCXZi7T60ajG60W0fb-0IrlApBLRSr2wIPYEDqVOSxvd4Z4U4ZE2cS504dOvHfGd6x4MHspLys9DXFnMs-B0MvDl-" id="780" name="Google Shape;780;p60"/>
          <p:cNvPicPr preferRelativeResize="0"/>
          <p:nvPr/>
        </p:nvPicPr>
        <p:blipFill rotWithShape="1">
          <a:blip r:embed="rId3">
            <a:alphaModFix/>
          </a:blip>
          <a:srcRect b="0" l="0" r="0" t="0"/>
          <a:stretch/>
        </p:blipFill>
        <p:spPr>
          <a:xfrm>
            <a:off x="849841" y="1441766"/>
            <a:ext cx="7100358" cy="2899899"/>
          </a:xfrm>
          <a:prstGeom prst="rect">
            <a:avLst/>
          </a:prstGeom>
          <a:noFill/>
          <a:ln>
            <a:noFill/>
          </a:ln>
        </p:spPr>
      </p:pic>
      <p:sp>
        <p:nvSpPr>
          <p:cNvPr id="781" name="Google Shape;781;p60"/>
          <p:cNvSpPr/>
          <p:nvPr/>
        </p:nvSpPr>
        <p:spPr>
          <a:xfrm>
            <a:off x="211668" y="4404836"/>
            <a:ext cx="739986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Fuente: </a:t>
            </a:r>
            <a:r>
              <a:rPr b="0" i="0" lang="es-AR" sz="1400" u="sng" cap="none" strike="noStrike">
                <a:solidFill>
                  <a:srgbClr val="000000"/>
                </a:solidFill>
                <a:latin typeface="Arial"/>
                <a:ea typeface="Arial"/>
                <a:cs typeface="Arial"/>
                <a:sym typeface="Arial"/>
                <a:hlinkClick r:id="rId4">
                  <a:extLst>
                    <a:ext uri="{A12FA001-AC4F-418D-AE19-62706E023703}">
                      <ahyp:hlinkClr val="tx"/>
                    </a:ext>
                  </a:extLst>
                </a:hlinkClick>
              </a:rPr>
              <a:t>https://web.archive.org/web/20050810030357/http://www.youtube.com/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1"/>
          <p:cNvSpPr txBox="1"/>
          <p:nvPr>
            <p:ph type="ctrTitle"/>
          </p:nvPr>
        </p:nvSpPr>
        <p:spPr>
          <a:xfrm>
            <a:off x="499533" y="387179"/>
            <a:ext cx="7427326" cy="110023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Algún tiempo atrás (no tanto)... se usaba el elemento Float</a:t>
            </a:r>
            <a:endParaRPr/>
          </a:p>
        </p:txBody>
      </p:sp>
      <p:sp>
        <p:nvSpPr>
          <p:cNvPr id="787" name="Google Shape;787;p61"/>
          <p:cNvSpPr/>
          <p:nvPr/>
        </p:nvSpPr>
        <p:spPr>
          <a:xfrm>
            <a:off x="87184" y="4410074"/>
            <a:ext cx="6858000" cy="11695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Fuente: </a:t>
            </a:r>
            <a:r>
              <a:rPr b="0" i="0" lang="es-AR" sz="1400" u="sng" cap="none" strike="noStrike">
                <a:solidFill>
                  <a:srgbClr val="000000"/>
                </a:solidFill>
                <a:latin typeface="Arial"/>
                <a:ea typeface="Arial"/>
                <a:cs typeface="Arial"/>
                <a:sym typeface="Arial"/>
                <a:hlinkClick r:id="rId3">
                  <a:extLst>
                    <a:ext uri="{A12FA001-AC4F-418D-AE19-62706E023703}">
                      <ahyp:hlinkClr val="tx"/>
                    </a:ext>
                  </a:extLst>
                </a:hlinkClick>
              </a:rPr>
              <a:t>https://web.archive.org/web/20100202095628/http://www.youtube.com/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6.googleusercontent.com/E3kGRpvjEtoxOW2WNpBvCLRsjcClXOPm1RqrrrwI54wwcx9ievTAjEL7Qpb8SL1WVxd4_yKGHuuOx24plu_BbTtTcJmcfLuEja0gfqsRItwiQkf_6XQSU0meDbBA1HR1S76_-8KoGI3ZkA1ZP4_p2h6iyx9PGQ_eI0oiq9jwNjcD7aZ9czbaoHOx1P6R" id="788" name="Google Shape;788;p61"/>
          <p:cNvPicPr preferRelativeResize="0"/>
          <p:nvPr/>
        </p:nvPicPr>
        <p:blipFill rotWithShape="1">
          <a:blip r:embed="rId4">
            <a:alphaModFix/>
          </a:blip>
          <a:srcRect b="0" l="0" r="0" t="0"/>
          <a:stretch/>
        </p:blipFill>
        <p:spPr>
          <a:xfrm>
            <a:off x="1375704" y="1482073"/>
            <a:ext cx="6058959" cy="264013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2"/>
          <p:cNvSpPr txBox="1"/>
          <p:nvPr>
            <p:ph type="ctrTitle"/>
          </p:nvPr>
        </p:nvSpPr>
        <p:spPr>
          <a:xfrm>
            <a:off x="1143000" y="841772"/>
            <a:ext cx="6858000" cy="451569"/>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En la actualidad se aplica Flexbox</a:t>
            </a:r>
            <a:endParaRPr/>
          </a:p>
        </p:txBody>
      </p:sp>
      <p:pic>
        <p:nvPicPr>
          <p:cNvPr descr="https://lh3.googleusercontent.com/HN3dL8i2Z4tbNEMWJHffvZ5yzMBs5MRxOYVy3ehkW6imWIrHIyvMBCPVKEQQAJD-vua4FsQ2OceiAT7zG8w40Va8BIxsx9FKrKzxc0swrlUjolVXLakAMil7tSDkyo0lPmXXCRpSmmS_6Rnqgh0H6ItHPifkG_aHf9EMBiUztTqcLLjAWVSj3qNNcPp9" id="794" name="Google Shape;794;p62"/>
          <p:cNvPicPr preferRelativeResize="0"/>
          <p:nvPr/>
        </p:nvPicPr>
        <p:blipFill rotWithShape="1">
          <a:blip r:embed="rId3">
            <a:alphaModFix/>
          </a:blip>
          <a:srcRect b="0" l="0" r="0" t="0"/>
          <a:stretch/>
        </p:blipFill>
        <p:spPr>
          <a:xfrm>
            <a:off x="965199" y="1261996"/>
            <a:ext cx="7521575" cy="319666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3"/>
          <p:cNvSpPr txBox="1"/>
          <p:nvPr>
            <p:ph type="ctrTitle"/>
          </p:nvPr>
        </p:nvSpPr>
        <p:spPr>
          <a:xfrm>
            <a:off x="1143000" y="359172"/>
            <a:ext cx="6858000" cy="459806"/>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Ejemplos</a:t>
            </a:r>
            <a:endParaRPr/>
          </a:p>
        </p:txBody>
      </p:sp>
      <p:sp>
        <p:nvSpPr>
          <p:cNvPr id="800" name="Google Shape;800;p63"/>
          <p:cNvSpPr/>
          <p:nvPr/>
        </p:nvSpPr>
        <p:spPr>
          <a:xfrm>
            <a:off x="2286000" y="1144762"/>
            <a:ext cx="4572000" cy="10926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3700" u="none" cap="none" strike="noStrike">
                <a:solidFill>
                  <a:srgbClr val="4089D7"/>
                </a:solidFill>
                <a:latin typeface="Nunito"/>
                <a:ea typeface="Nunito"/>
                <a:cs typeface="Nunito"/>
                <a:sym typeface="Nunito"/>
              </a:rPr>
              <a:t>Páginas</a:t>
            </a:r>
            <a:r>
              <a:rPr b="1" i="0" lang="es-AR" sz="1400" u="none" cap="none" strike="noStrike">
                <a:solidFill>
                  <a:srgbClr val="000000"/>
                </a:solidFill>
                <a:latin typeface="Arial"/>
                <a:ea typeface="Arial"/>
                <a:cs typeface="Arial"/>
                <a:sym typeface="Arial"/>
              </a:rPr>
              <a:t> </a:t>
            </a:r>
            <a:r>
              <a:rPr b="1" i="0" lang="es-AR" sz="3700" u="none" cap="none" strike="noStrike">
                <a:solidFill>
                  <a:srgbClr val="4089D7"/>
                </a:solidFill>
                <a:latin typeface="Nunito"/>
                <a:ea typeface="Nunito"/>
                <a:cs typeface="Nunito"/>
                <a:sym typeface="Nunito"/>
              </a:rPr>
              <a:t>con flexbox</a:t>
            </a:r>
            <a:endParaRPr b="1" i="0" sz="37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3.googleusercontent.com/8xNATVF8ssrEvMf6EU0dh-MTrOtIxSkPHfCV1mXlyWrfC8arSBddfXDAbNU8Zj2jMJciL3MepZ9n8TUq4NqfraQ0ffyv7yU5z3XeUxP3maU2bwy_-dc9edhG351KPFVH7W6uVAyDSFoBncWYNsRRICrZK3OrOENoq73Nk82tWTZV7vQptCAIe-l6SVR_" id="801" name="Google Shape;801;p63"/>
          <p:cNvPicPr preferRelativeResize="0"/>
          <p:nvPr/>
        </p:nvPicPr>
        <p:blipFill rotWithShape="1">
          <a:blip r:embed="rId3">
            <a:alphaModFix/>
          </a:blip>
          <a:srcRect b="0" l="0" r="0" t="0"/>
          <a:stretch/>
        </p:blipFill>
        <p:spPr>
          <a:xfrm>
            <a:off x="1701300" y="1848909"/>
            <a:ext cx="6031941" cy="285009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64"/>
          <p:cNvPicPr preferRelativeResize="0"/>
          <p:nvPr/>
        </p:nvPicPr>
        <p:blipFill rotWithShape="1">
          <a:blip r:embed="rId3">
            <a:alphaModFix/>
          </a:blip>
          <a:srcRect b="0" l="0" r="0" t="0"/>
          <a:stretch/>
        </p:blipFill>
        <p:spPr>
          <a:xfrm>
            <a:off x="826029" y="1427471"/>
            <a:ext cx="6929437" cy="297307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65"/>
          <p:cNvPicPr preferRelativeResize="0"/>
          <p:nvPr/>
        </p:nvPicPr>
        <p:blipFill rotWithShape="1">
          <a:blip r:embed="rId3">
            <a:alphaModFix/>
          </a:blip>
          <a:srcRect b="0" l="0" r="0" t="0"/>
          <a:stretch/>
        </p:blipFill>
        <p:spPr>
          <a:xfrm>
            <a:off x="690563" y="838200"/>
            <a:ext cx="7762875" cy="34671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Estilo background</a:t>
            </a:r>
            <a:endParaRPr/>
          </a:p>
        </p:txBody>
      </p:sp>
      <p:pic>
        <p:nvPicPr>
          <p:cNvPr id="817" name="Google Shape;817;p66"/>
          <p:cNvPicPr preferRelativeResize="0"/>
          <p:nvPr/>
        </p:nvPicPr>
        <p:blipFill rotWithShape="1">
          <a:blip r:embed="rId3">
            <a:alphaModFix/>
          </a:blip>
          <a:srcRect b="0" l="0" r="0" t="0"/>
          <a:stretch/>
        </p:blipFill>
        <p:spPr>
          <a:xfrm>
            <a:off x="419100" y="823913"/>
            <a:ext cx="8305800" cy="349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